
<file path=[Content_Types].xml><?xml version="1.0" encoding="utf-8"?>
<Types xmlns="http://schemas.openxmlformats.org/package/2006/content-types">
  <Default Extension="png" ContentType="image/png"/>
  <Default Extension="wma" ContentType="audio/x-ms-wma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3"/>
  </p:notesMasterIdLst>
  <p:sldIdLst>
    <p:sldId id="256" r:id="rId2"/>
    <p:sldId id="259" r:id="rId3"/>
    <p:sldId id="300" r:id="rId4"/>
    <p:sldId id="261" r:id="rId5"/>
    <p:sldId id="262" r:id="rId6"/>
    <p:sldId id="286" r:id="rId7"/>
    <p:sldId id="264" r:id="rId8"/>
    <p:sldId id="288" r:id="rId9"/>
    <p:sldId id="307" r:id="rId10"/>
    <p:sldId id="302" r:id="rId11"/>
    <p:sldId id="314" r:id="rId12"/>
    <p:sldId id="301" r:id="rId13"/>
    <p:sldId id="313" r:id="rId14"/>
    <p:sldId id="315" r:id="rId15"/>
    <p:sldId id="316" r:id="rId16"/>
    <p:sldId id="317" r:id="rId17"/>
    <p:sldId id="318" r:id="rId18"/>
    <p:sldId id="319" r:id="rId19"/>
    <p:sldId id="311" r:id="rId20"/>
    <p:sldId id="312" r:id="rId21"/>
    <p:sldId id="292" r:id="rId22"/>
    <p:sldId id="294" r:id="rId23"/>
    <p:sldId id="309" r:id="rId24"/>
    <p:sldId id="310" r:id="rId25"/>
    <p:sldId id="296" r:id="rId26"/>
    <p:sldId id="303" r:id="rId27"/>
    <p:sldId id="308" r:id="rId28"/>
    <p:sldId id="305" r:id="rId29"/>
    <p:sldId id="306" r:id="rId30"/>
    <p:sldId id="281" r:id="rId31"/>
    <p:sldId id="257" r:id="rId32"/>
  </p:sldIdLst>
  <p:sldSz cx="12192000" cy="6858000"/>
  <p:notesSz cx="6858000" cy="9144000"/>
  <p:embeddedFontLst>
    <p:embeddedFont>
      <p:font typeface="맑은 고딕" panose="020B0503020000020004" pitchFamily="50" charset="-127"/>
      <p:regular r:id="rId34"/>
      <p:bold r:id="rId3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55A96"/>
    <a:srgbClr val="1E803F"/>
    <a:srgbClr val="006DB5"/>
    <a:srgbClr val="FC2C8F"/>
    <a:srgbClr val="FFFFFF"/>
    <a:srgbClr val="4466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90" autoAdjust="0"/>
    <p:restoredTop sz="78341" autoAdjust="0"/>
  </p:normalViewPr>
  <p:slideViewPr>
    <p:cSldViewPr snapToGrid="0">
      <p:cViewPr varScale="1">
        <p:scale>
          <a:sx n="91" d="100"/>
          <a:sy n="91" d="100"/>
        </p:scale>
        <p:origin x="135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7" d="100"/>
        <a:sy n="67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42C04B-9C19-43FF-8CD9-C0FC98662411}" type="datetimeFigureOut">
              <a:rPr lang="ko-KR" altLang="en-US" smtClean="0"/>
              <a:t>2020-12-14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D94C41-95CA-4DDB-B517-1E9DBF2A6D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71412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안녕하세요</a:t>
            </a:r>
            <a:r>
              <a:rPr lang="en-US" altLang="ko-KR" dirty="0" smtClean="0"/>
              <a:t>, </a:t>
            </a:r>
            <a:r>
              <a:rPr lang="ko-KR" altLang="en-US" dirty="0" smtClean="0"/>
              <a:t>발표를 맡은 정영진이라고 합니다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그럼 </a:t>
            </a:r>
            <a:r>
              <a:rPr lang="en-US" altLang="ko-KR" dirty="0" smtClean="0"/>
              <a:t>Big Cram</a:t>
            </a:r>
            <a:r>
              <a:rPr lang="ko-KR" altLang="en-US" dirty="0" smtClean="0"/>
              <a:t>팀 발표를 시작하도록 하겠습니다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D94C41-95CA-4DDB-B517-1E9DBF2A6DFE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07138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하지만 이렇게 </a:t>
            </a:r>
            <a:r>
              <a:rPr lang="ko-KR" altLang="en-US" dirty="0" err="1" smtClean="0"/>
              <a:t>크롤러</a:t>
            </a:r>
            <a:r>
              <a:rPr lang="ko-KR" altLang="en-US" dirty="0" smtClean="0"/>
              <a:t> 단계에서 예상치 못한 문제점들이 있었는데 먼저 </a:t>
            </a:r>
            <a:r>
              <a:rPr lang="ko-KR" altLang="en-US" dirty="0" err="1" smtClean="0"/>
              <a:t>첫번째</a:t>
            </a:r>
            <a:r>
              <a:rPr lang="ko-KR" altLang="en-US" dirty="0" smtClean="0"/>
              <a:t> 문제는 리스트화 하였더니 </a:t>
            </a:r>
            <a:endParaRPr lang="en-US" altLang="ko-KR" dirty="0" smtClean="0"/>
          </a:p>
          <a:p>
            <a:r>
              <a:rPr lang="ko-KR" altLang="en-US" dirty="0" err="1" smtClean="0"/>
              <a:t>에디션이</a:t>
            </a:r>
            <a:r>
              <a:rPr lang="ko-KR" altLang="en-US" dirty="0" smtClean="0"/>
              <a:t> 다르다는 이유로 동일한 게임임에도 랭킹에 따로 올라가있는 경우가 있는가 하면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스팀을 통하지 않은 게임도 있었기에 이들을 제외하여 진행하여 총 </a:t>
            </a:r>
            <a:r>
              <a:rPr lang="en-US" altLang="ko-KR" dirty="0" smtClean="0"/>
              <a:t>81</a:t>
            </a:r>
            <a:r>
              <a:rPr lang="ko-KR" altLang="en-US" dirty="0" smtClean="0"/>
              <a:t>개의 게임을 대상으로 하여 리뷰 </a:t>
            </a:r>
            <a:r>
              <a:rPr lang="ko-KR" altLang="en-US" dirty="0" err="1" smtClean="0"/>
              <a:t>크롤링을</a:t>
            </a:r>
            <a:r>
              <a:rPr lang="ko-KR" altLang="en-US" dirty="0" smtClean="0"/>
              <a:t> 진행하였습니다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D94C41-95CA-4DDB-B517-1E9DBF2A6DFE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30191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이 외에도 각 게임이 가진 리뷰의 숫자가 너무 다르다는 것과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D94C41-95CA-4DDB-B517-1E9DBF2A6DFE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37278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우리가 사용한 </a:t>
            </a:r>
            <a:r>
              <a:rPr lang="ko-KR" altLang="en-US" dirty="0" err="1" smtClean="0"/>
              <a:t>크롤러의</a:t>
            </a:r>
            <a:r>
              <a:rPr lang="ko-KR" altLang="en-US" dirty="0" smtClean="0"/>
              <a:t> 문제로 게임의 </a:t>
            </a:r>
            <a:r>
              <a:rPr lang="ko-KR" altLang="en-US" dirty="0" err="1" smtClean="0"/>
              <a:t>앱</a:t>
            </a:r>
            <a:r>
              <a:rPr lang="en-US" altLang="ko-KR" dirty="0" smtClean="0"/>
              <a:t>ID</a:t>
            </a:r>
            <a:r>
              <a:rPr lang="ko-KR" altLang="en-US" dirty="0" smtClean="0"/>
              <a:t>를 바탕으로 최근 시간 순서로 </a:t>
            </a:r>
            <a:r>
              <a:rPr lang="ko-KR" altLang="en-US" dirty="0" err="1" smtClean="0"/>
              <a:t>크롤링을</a:t>
            </a:r>
            <a:r>
              <a:rPr lang="ko-KR" altLang="en-US" dirty="0" smtClean="0"/>
              <a:t> 하였으나 스팀 서버의 문제로 모든 리뷰를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로드 하지</a:t>
            </a:r>
            <a:r>
              <a:rPr lang="ko-KR" altLang="en-US" baseline="0" dirty="0" smtClean="0"/>
              <a:t> 못</a:t>
            </a:r>
            <a:r>
              <a:rPr lang="ko-KR" altLang="en-US" dirty="0" smtClean="0"/>
              <a:t>하고 </a:t>
            </a:r>
            <a:r>
              <a:rPr lang="ko-KR" altLang="en-US" dirty="0" err="1" smtClean="0"/>
              <a:t>크롤러가</a:t>
            </a:r>
            <a:r>
              <a:rPr lang="ko-KR" altLang="en-US" dirty="0" smtClean="0"/>
              <a:t> 멈추는 현상이 반복되었습니다</a:t>
            </a:r>
            <a:r>
              <a:rPr lang="en-US" altLang="ko-KR" dirty="0" smtClean="0"/>
              <a:t>.</a:t>
            </a:r>
            <a:br>
              <a:rPr lang="en-US" altLang="ko-KR" dirty="0" smtClean="0"/>
            </a:br>
            <a:r>
              <a:rPr lang="ko-KR" altLang="en-US" dirty="0" smtClean="0"/>
              <a:t>그래서 전부 읽어오는 방향에서 충분히 많은 수를 읽어왔다고 판단하면</a:t>
            </a:r>
            <a:r>
              <a:rPr lang="ko-KR" altLang="en-US" baseline="0" dirty="0" smtClean="0"/>
              <a:t> 다음 게임을 </a:t>
            </a:r>
            <a:r>
              <a:rPr lang="ko-KR" altLang="en-US" baseline="0" dirty="0" err="1" smtClean="0"/>
              <a:t>크롤링하는</a:t>
            </a:r>
            <a:r>
              <a:rPr lang="ko-KR" altLang="en-US" baseline="0" dirty="0" smtClean="0"/>
              <a:t> 형태로 진행하였습니다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D94C41-95CA-4DDB-B517-1E9DBF2A6DFE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65631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다음은 모델 상세 설명입니다</a:t>
            </a:r>
            <a:r>
              <a:rPr lang="en-US" altLang="ko-KR" dirty="0" smtClean="0"/>
              <a:t>.</a:t>
            </a:r>
            <a:br>
              <a:rPr lang="en-US" altLang="ko-KR" dirty="0" smtClean="0"/>
            </a:br>
            <a:r>
              <a:rPr lang="ko-KR" altLang="en-US" dirty="0" smtClean="0"/>
              <a:t>저흰 추출한 데이터를 바탕으로 </a:t>
            </a:r>
            <a:r>
              <a:rPr lang="en-US" altLang="ko-KR" dirty="0" smtClean="0"/>
              <a:t>review.csv</a:t>
            </a:r>
            <a:r>
              <a:rPr lang="ko-KR" altLang="en-US" dirty="0" smtClean="0"/>
              <a:t>파일을 생성하였고 이를 가지고 </a:t>
            </a:r>
            <a:r>
              <a:rPr lang="en-US" altLang="ko-KR" dirty="0" smtClean="0"/>
              <a:t>Item</a:t>
            </a:r>
            <a:r>
              <a:rPr lang="ko-KR" altLang="en-US" dirty="0" smtClean="0"/>
              <a:t>기반의 협업 </a:t>
            </a:r>
            <a:r>
              <a:rPr lang="ko-KR" altLang="en-US" dirty="0" err="1" smtClean="0"/>
              <a:t>필터링</a:t>
            </a:r>
            <a:r>
              <a:rPr lang="ko-KR" altLang="en-US" dirty="0" smtClean="0"/>
              <a:t> 알고리즘을 진행하였습니다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D94C41-95CA-4DDB-B517-1E9DBF2A6DFE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09788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아이템 기반으로 데이터를 </a:t>
            </a:r>
            <a:r>
              <a:rPr lang="ko-KR" altLang="en-US" dirty="0" err="1" smtClean="0"/>
              <a:t>피봇한</a:t>
            </a:r>
            <a:r>
              <a:rPr lang="ko-KR" altLang="en-US" dirty="0" smtClean="0"/>
              <a:t> 후 진행하였는데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D94C41-95CA-4DDB-B517-1E9DBF2A6DFE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29636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다음과 같이 서로간의 거리가 크게 차이 나지 않아 명확한 추천을 해주지 못하는 문제가 발생하였습니다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D94C41-95CA-4DDB-B517-1E9DBF2A6DFE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82082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해당 문제를 해결하기 위해서 </a:t>
            </a:r>
            <a:r>
              <a:rPr lang="en-US" altLang="ko-KR" dirty="0" smtClean="0"/>
              <a:t>1</a:t>
            </a:r>
            <a:r>
              <a:rPr lang="ko-KR" altLang="en-US" dirty="0" smtClean="0"/>
              <a:t>과 </a:t>
            </a:r>
            <a:r>
              <a:rPr lang="en-US" altLang="ko-KR" dirty="0" smtClean="0"/>
              <a:t>-1</a:t>
            </a:r>
            <a:r>
              <a:rPr lang="ko-KR" altLang="en-US" dirty="0" smtClean="0"/>
              <a:t>이라는 극단적인 단 두 개의 평가 값이 아니라  </a:t>
            </a:r>
            <a:r>
              <a:rPr lang="en-US" altLang="ko-KR" dirty="0" smtClean="0"/>
              <a:t>NLTK </a:t>
            </a:r>
            <a:r>
              <a:rPr lang="en-US" altLang="ko-KR" dirty="0" err="1" smtClean="0"/>
              <a:t>SentimentIntensityAnalyzer</a:t>
            </a:r>
            <a:r>
              <a:rPr lang="ko-KR" altLang="en-US" dirty="0" smtClean="0"/>
              <a:t>를</a:t>
            </a:r>
            <a:r>
              <a:rPr lang="ko-KR" altLang="en-US" baseline="0" dirty="0" smtClean="0"/>
              <a:t> 리뷰내용에 적용함으로써 </a:t>
            </a:r>
            <a:r>
              <a:rPr lang="en-US" altLang="ko-KR" baseline="0" dirty="0" smtClean="0"/>
              <a:t>-1~1</a:t>
            </a:r>
            <a:r>
              <a:rPr lang="ko-KR" altLang="en-US" baseline="0" dirty="0" smtClean="0"/>
              <a:t>의 값으로 변경하였습니다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D94C41-95CA-4DDB-B517-1E9DBF2A6DFE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795862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하지만</a:t>
            </a:r>
            <a:r>
              <a:rPr lang="ko-KR" altLang="en-US" baseline="0" dirty="0" smtClean="0"/>
              <a:t> 기대 외로 결과값은 </a:t>
            </a:r>
            <a:r>
              <a:rPr lang="en-US" altLang="ko-KR" dirty="0" smtClean="0"/>
              <a:t>NLTK </a:t>
            </a:r>
            <a:r>
              <a:rPr lang="en-US" altLang="ko-KR" dirty="0" err="1" smtClean="0"/>
              <a:t>SentimentIntensityAnalyzer</a:t>
            </a:r>
            <a:r>
              <a:rPr lang="ko-KR" altLang="en-US" dirty="0" smtClean="0"/>
              <a:t>를 적용하기</a:t>
            </a:r>
            <a:r>
              <a:rPr lang="ko-KR" altLang="en-US" baseline="0" dirty="0" smtClean="0"/>
              <a:t> 이전과 거의 비슷한 결과값을 보여주었습니다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D94C41-95CA-4DDB-B517-1E9DBF2A6DFE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27196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저흰 </a:t>
            </a:r>
            <a:r>
              <a:rPr lang="ko-KR" altLang="en-US" dirty="0" err="1" smtClean="0"/>
              <a:t>이에대한</a:t>
            </a:r>
            <a:r>
              <a:rPr lang="ko-KR" altLang="en-US" dirty="0" smtClean="0"/>
              <a:t> 문제로 </a:t>
            </a:r>
            <a:r>
              <a:rPr lang="ko-KR" altLang="en-US" dirty="0" err="1" smtClean="0"/>
              <a:t>모든게임을</a:t>
            </a:r>
            <a:r>
              <a:rPr lang="ko-KR" altLang="en-US" dirty="0" smtClean="0"/>
              <a:t> 통틀어서 단 한 개의 리뷰만 달아 예측에 도움이 </a:t>
            </a:r>
            <a:r>
              <a:rPr lang="ko-KR" altLang="en-US" dirty="0" err="1" smtClean="0"/>
              <a:t>되지않는</a:t>
            </a:r>
            <a:r>
              <a:rPr lang="ko-KR" altLang="en-US" dirty="0" smtClean="0"/>
              <a:t> 케이스를 제외하여 </a:t>
            </a:r>
            <a:r>
              <a:rPr lang="ko-KR" altLang="en-US" dirty="0" err="1" smtClean="0"/>
              <a:t>재측정</a:t>
            </a:r>
            <a:r>
              <a:rPr lang="ko-KR" altLang="en-US" dirty="0" smtClean="0"/>
              <a:t> 하였습니다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이 결과 이 모델에 사용된 데이터 수는 줄었으나 </a:t>
            </a:r>
            <a:r>
              <a:rPr lang="ko-KR" altLang="en-US" dirty="0" err="1" smtClean="0"/>
              <a:t>모든게</a:t>
            </a:r>
            <a:r>
              <a:rPr lang="ko-KR" altLang="en-US" dirty="0" smtClean="0"/>
              <a:t> </a:t>
            </a:r>
            <a:r>
              <a:rPr lang="en-US" altLang="ko-KR" dirty="0" smtClean="0"/>
              <a:t>0.99</a:t>
            </a:r>
            <a:r>
              <a:rPr lang="ko-KR" altLang="en-US" dirty="0" smtClean="0"/>
              <a:t>로 비슷한 결과값이던 이전보다는 더 나은 결과가 나온 것을 확인할 수 있었습니다</a:t>
            </a:r>
            <a:r>
              <a:rPr lang="en-US" altLang="ko-KR" dirty="0" smtClean="0"/>
              <a:t>.</a:t>
            </a:r>
            <a:br>
              <a:rPr lang="en-US" altLang="ko-KR" dirty="0" smtClean="0"/>
            </a:br>
            <a:r>
              <a:rPr lang="ko-KR" altLang="en-US" dirty="0" smtClean="0"/>
              <a:t>하지만 이렇게 더 나아진 결과에서도 </a:t>
            </a:r>
            <a:r>
              <a:rPr lang="ko-KR" altLang="en-US" dirty="0" err="1" smtClean="0"/>
              <a:t>퍼포먼스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메셔를</a:t>
            </a:r>
            <a:r>
              <a:rPr lang="ko-KR" altLang="en-US" dirty="0" smtClean="0"/>
              <a:t> 하니 단순히 유사한 게임을 추천할 뿐</a:t>
            </a:r>
            <a:r>
              <a:rPr lang="en-US" altLang="ko-KR" dirty="0" smtClean="0"/>
              <a:t>, </a:t>
            </a:r>
            <a:r>
              <a:rPr lang="ko-KR" altLang="en-US" dirty="0" smtClean="0"/>
              <a:t>남긴 리뷰가 모두</a:t>
            </a:r>
            <a:r>
              <a:rPr lang="en-US" altLang="ko-KR" dirty="0" smtClean="0"/>
              <a:t> </a:t>
            </a:r>
            <a:r>
              <a:rPr lang="ko-KR" altLang="en-US" dirty="0" smtClean="0"/>
              <a:t>부정적인 케이스의 경우 </a:t>
            </a:r>
            <a:r>
              <a:rPr lang="ko-KR" altLang="en-US" dirty="0" err="1" smtClean="0"/>
              <a:t>퍼포먼스</a:t>
            </a:r>
            <a:r>
              <a:rPr lang="ko-KR" altLang="en-US" dirty="0" smtClean="0"/>
              <a:t> 메셔가 어려워서 아이템 베이스에서 유저 베이스로 바꾸게 되었습니다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D94C41-95CA-4DDB-B517-1E9DBF2A6DFE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28917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이렇게 변경하며 몇 가지 값에도 변경을 주었는데 우선 </a:t>
            </a:r>
            <a:r>
              <a:rPr lang="en-US" altLang="ko-KR" dirty="0" smtClean="0"/>
              <a:t>-1~1</a:t>
            </a:r>
            <a:r>
              <a:rPr lang="ko-KR" altLang="en-US" dirty="0" smtClean="0"/>
              <a:t>값을 주었던</a:t>
            </a:r>
            <a:r>
              <a:rPr lang="ko-KR" altLang="en-US" baseline="0" dirty="0" smtClean="0"/>
              <a:t> 것과는 달리 영화에서 쓰이는 것과 같이 </a:t>
            </a:r>
            <a:r>
              <a:rPr lang="en-US" altLang="ko-KR" baseline="0" dirty="0" smtClean="0"/>
              <a:t>0.0~5.0</a:t>
            </a:r>
            <a:r>
              <a:rPr lang="ko-KR" altLang="en-US" baseline="0" dirty="0" smtClean="0"/>
              <a:t>의 값을 주었고</a:t>
            </a:r>
            <a:r>
              <a:rPr lang="en-US" altLang="ko-KR" baseline="0" dirty="0" smtClean="0"/>
              <a:t/>
            </a:r>
            <a:br>
              <a:rPr lang="en-US" altLang="ko-KR" baseline="0" dirty="0" smtClean="0"/>
            </a:br>
            <a:r>
              <a:rPr lang="ko-KR" altLang="en-US" baseline="0" dirty="0" smtClean="0"/>
              <a:t>유저대상으로 한 데이터 측정 결과 리뷰가 </a:t>
            </a:r>
            <a:r>
              <a:rPr lang="en-US" altLang="ko-KR" baseline="0" dirty="0" smtClean="0"/>
              <a:t>2</a:t>
            </a:r>
            <a:r>
              <a:rPr lang="ko-KR" altLang="en-US" baseline="0" dirty="0" smtClean="0"/>
              <a:t>개 이하인 케이스들은 성능이 너무 좋지 않아 최소 </a:t>
            </a:r>
            <a:r>
              <a:rPr lang="en-US" altLang="ko-KR" baseline="0" dirty="0" smtClean="0"/>
              <a:t>3</a:t>
            </a:r>
            <a:r>
              <a:rPr lang="ko-KR" altLang="en-US" baseline="0" dirty="0" smtClean="0"/>
              <a:t>개 이상을 남긴 유저들만을 사용하기로 하였습니다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또한 </a:t>
            </a:r>
            <a:r>
              <a:rPr lang="ko-KR" altLang="en-US" baseline="0" dirty="0" err="1" smtClean="0"/>
              <a:t>결측값으로는</a:t>
            </a:r>
            <a:r>
              <a:rPr lang="ko-KR" altLang="en-US" baseline="0" dirty="0" smtClean="0"/>
              <a:t> 그 중간 값인 </a:t>
            </a:r>
            <a:r>
              <a:rPr lang="en-US" altLang="ko-KR" baseline="0" dirty="0" smtClean="0"/>
              <a:t>2.5</a:t>
            </a:r>
            <a:r>
              <a:rPr lang="ko-KR" altLang="en-US" baseline="0" dirty="0" smtClean="0"/>
              <a:t>를 배정하였습니다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D94C41-95CA-4DDB-B517-1E9DBF2A6DFE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50450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우선 목차입니다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err="1" smtClean="0"/>
              <a:t>데이터서브젝트</a:t>
            </a:r>
            <a:r>
              <a:rPr lang="en-US" altLang="ko-KR" dirty="0" smtClean="0"/>
              <a:t>, </a:t>
            </a:r>
            <a:r>
              <a:rPr lang="ko-KR" altLang="en-US" dirty="0" smtClean="0"/>
              <a:t>모델 </a:t>
            </a:r>
            <a:r>
              <a:rPr lang="ko-KR" altLang="en-US" dirty="0" err="1" smtClean="0"/>
              <a:t>디스크립션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임플리멘테이션</a:t>
            </a:r>
            <a:r>
              <a:rPr lang="ko-KR" altLang="en-US" dirty="0" smtClean="0"/>
              <a:t> 앤 </a:t>
            </a:r>
            <a:r>
              <a:rPr lang="ko-KR" altLang="en-US" dirty="0" err="1" smtClean="0"/>
              <a:t>리졀트</a:t>
            </a:r>
            <a:r>
              <a:rPr lang="ko-KR" altLang="en-US" dirty="0" smtClean="0"/>
              <a:t> 마지막으로 프로젝트 </a:t>
            </a:r>
            <a:r>
              <a:rPr lang="ko-KR" altLang="en-US" smtClean="0"/>
              <a:t>이벨류에이션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이렇게 총 </a:t>
            </a:r>
            <a:r>
              <a:rPr lang="en-US" altLang="ko-KR" dirty="0" smtClean="0"/>
              <a:t>4</a:t>
            </a:r>
            <a:r>
              <a:rPr lang="ko-KR" altLang="en-US" dirty="0" smtClean="0"/>
              <a:t>개의 순으로 발표를 진행하겠습니다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D94C41-95CA-4DDB-B517-1E9DBF2A6DFE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216929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이후 테스트 셋을 나눈</a:t>
            </a:r>
            <a:r>
              <a:rPr lang="ko-KR" altLang="en-US" baseline="0" dirty="0" smtClean="0"/>
              <a:t> 뒤 유저의 리뷰 하나를 랜덤으로 선택하여 레이블을 만들어 </a:t>
            </a:r>
            <a:r>
              <a:rPr lang="ko-KR" altLang="en-US" baseline="0" dirty="0" err="1" smtClean="0"/>
              <a:t>퍼포먼스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메셔를</a:t>
            </a:r>
            <a:r>
              <a:rPr lang="ko-KR" altLang="en-US" baseline="0" dirty="0" smtClean="0"/>
              <a:t> 진행하였습니다</a:t>
            </a:r>
            <a:r>
              <a:rPr lang="en-US" altLang="ko-KR" baseline="0" dirty="0" smtClean="0"/>
              <a:t>.</a:t>
            </a:r>
            <a:br>
              <a:rPr lang="en-US" altLang="ko-KR" baseline="0" dirty="0" smtClean="0"/>
            </a:br>
            <a:r>
              <a:rPr lang="ko-KR" altLang="en-US" baseline="0" dirty="0" smtClean="0"/>
              <a:t>이 </a:t>
            </a:r>
            <a:r>
              <a:rPr lang="en-US" altLang="ko-KR" baseline="0" dirty="0" smtClean="0"/>
              <a:t>KNN </a:t>
            </a:r>
            <a:r>
              <a:rPr lang="ko-KR" altLang="en-US" baseline="0" dirty="0" smtClean="0"/>
              <a:t>알고리즘을 활용하여 </a:t>
            </a:r>
            <a:r>
              <a:rPr lang="ko-KR" altLang="en-US" baseline="0" dirty="0" smtClean="0"/>
              <a:t>테스트 셋과 유사한 </a:t>
            </a:r>
            <a:r>
              <a:rPr lang="en-US" altLang="ko-KR" baseline="0" dirty="0" smtClean="0"/>
              <a:t>k</a:t>
            </a:r>
            <a:r>
              <a:rPr lang="ko-KR" altLang="en-US" baseline="0" dirty="0" smtClean="0"/>
              <a:t>명의 유저를 찾고 이 유저들의 평균 평점을 활용하여 추천하는 방식을 사용하였습니다</a:t>
            </a:r>
            <a:r>
              <a:rPr lang="en-US" altLang="ko-KR" baseline="0" dirty="0" smtClean="0"/>
              <a:t>.</a:t>
            </a:r>
            <a:br>
              <a:rPr lang="en-US" altLang="ko-KR" baseline="0" dirty="0" smtClean="0"/>
            </a:br>
            <a:r>
              <a:rPr lang="ko-KR" altLang="en-US" baseline="0" dirty="0" smtClean="0"/>
              <a:t>측정으로는 이렇게 나온 게임 평균 평점이 높은 순대로 만든 레이블과 비교하여 </a:t>
            </a:r>
            <a:r>
              <a:rPr lang="en-US" altLang="ko-KR" baseline="0" dirty="0" smtClean="0"/>
              <a:t>correct</a:t>
            </a:r>
            <a:r>
              <a:rPr lang="ko-KR" altLang="en-US" baseline="0" dirty="0" smtClean="0"/>
              <a:t>를 체크하였습니다</a:t>
            </a:r>
            <a:r>
              <a:rPr lang="en-US" altLang="ko-KR" baseline="0" dirty="0" smtClean="0"/>
              <a:t>. </a:t>
            </a:r>
            <a:br>
              <a:rPr lang="en-US" altLang="ko-KR" baseline="0" dirty="0" smtClean="0"/>
            </a:br>
            <a:r>
              <a:rPr lang="ko-KR" altLang="en-US" baseline="0" dirty="0" smtClean="0"/>
              <a:t>다음은 실제 시현 영상입니다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D94C41-95CA-4DDB-B517-1E9DBF2A6DFE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957212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D94C41-95CA-4DDB-B517-1E9DBF2A6DFE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783353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시각화 단계 상세 설명 드리겠습니다</a:t>
            </a:r>
            <a:r>
              <a:rPr lang="en-US" altLang="ko-KR" dirty="0" smtClean="0"/>
              <a:t>. </a:t>
            </a:r>
            <a:br>
              <a:rPr lang="en-US" altLang="ko-KR" dirty="0" smtClean="0"/>
            </a:br>
            <a:r>
              <a:rPr lang="ko-KR" altLang="en-US" dirty="0" smtClean="0"/>
              <a:t>시각화한 것은 크게 두</a:t>
            </a:r>
            <a:r>
              <a:rPr lang="ko-KR" altLang="en-US" baseline="0" dirty="0" smtClean="0"/>
              <a:t> 가지로 먼저 게임과 해당게임이 가진 리뷰의 수를 버블차트로 표현한 것과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D94C41-95CA-4DDB-B517-1E9DBF2A6DFE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396338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위에서 모델을 사용하여 나온 값들을 군집화하여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Fore-Directed </a:t>
            </a:r>
            <a:r>
              <a:rPr lang="ko-KR" altLang="en-US" baseline="0" dirty="0" smtClean="0"/>
              <a:t>그래프로 나타낸 것 이렇게 두 가지 입니다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D94C41-95CA-4DDB-B517-1E9DBF2A6DFE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668542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위에서 생성한 </a:t>
            </a:r>
            <a:r>
              <a:rPr lang="en-US" altLang="ko-KR" dirty="0" smtClean="0"/>
              <a:t>game.csv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reviews.csv</a:t>
            </a:r>
            <a:r>
              <a:rPr lang="ko-KR" altLang="en-US" dirty="0" smtClean="0"/>
              <a:t>를 활용하여 리뷰의 수를 색과 크기로 구분하도록 </a:t>
            </a:r>
            <a:r>
              <a:rPr lang="ko-KR" altLang="en-US" dirty="0" err="1" smtClean="0"/>
              <a:t>셋팅하였고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D94C41-95CA-4DDB-B517-1E9DBF2A6DFE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324920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다음과</a:t>
            </a:r>
            <a:r>
              <a:rPr lang="ko-KR" altLang="en-US" baseline="0" dirty="0" smtClean="0"/>
              <a:t> 같이 버블차트를 표현하였습니다</a:t>
            </a:r>
            <a:r>
              <a:rPr lang="en-US" altLang="ko-KR" baseline="0" dirty="0" smtClean="0"/>
              <a:t>.</a:t>
            </a:r>
            <a:br>
              <a:rPr lang="en-US" altLang="ko-KR" baseline="0" dirty="0" smtClean="0"/>
            </a:br>
            <a:r>
              <a:rPr lang="ko-KR" altLang="en-US" baseline="0" dirty="0" smtClean="0"/>
              <a:t>리뷰수가 많을 수록 붉은색에 가까워지고 크기가 큰 버블로 표현하였습니다</a:t>
            </a:r>
            <a:r>
              <a:rPr lang="en-US" altLang="ko-KR" baseline="0" dirty="0" smtClean="0"/>
              <a:t>.</a:t>
            </a:r>
            <a:br>
              <a:rPr lang="en-US" altLang="ko-KR" baseline="0" dirty="0" smtClean="0"/>
            </a:br>
            <a:r>
              <a:rPr lang="ko-KR" altLang="en-US" baseline="0" dirty="0" smtClean="0"/>
              <a:t>반대로 적을 수록 보라색에 가까워지고 크기가 작아집니다</a:t>
            </a:r>
            <a:r>
              <a:rPr lang="en-US" altLang="ko-KR" baseline="0" dirty="0" smtClean="0"/>
              <a:t>.</a:t>
            </a:r>
            <a:br>
              <a:rPr lang="en-US" altLang="ko-KR" baseline="0" dirty="0" smtClean="0"/>
            </a:br>
            <a:r>
              <a:rPr lang="ko-KR" altLang="en-US" baseline="0" dirty="0" smtClean="0"/>
              <a:t>또한 </a:t>
            </a:r>
            <a:r>
              <a:rPr lang="ko-KR" altLang="en-US" baseline="0" dirty="0" err="1" smtClean="0"/>
              <a:t>가독성을</a:t>
            </a:r>
            <a:r>
              <a:rPr lang="ko-KR" altLang="en-US" baseline="0" dirty="0" smtClean="0"/>
              <a:t> 위하여 이름을 </a:t>
            </a:r>
            <a:r>
              <a:rPr lang="ko-KR" altLang="en-US" baseline="0" dirty="0" err="1" smtClean="0"/>
              <a:t>개행하여</a:t>
            </a:r>
            <a:r>
              <a:rPr lang="ko-KR" altLang="en-US" baseline="0" dirty="0" smtClean="0"/>
              <a:t> 표기하였고 글자크기보다 더 작을 정도의 버블의 경우는</a:t>
            </a:r>
            <a:r>
              <a:rPr lang="en-US" altLang="ko-KR" baseline="0" dirty="0" smtClean="0"/>
              <a:t/>
            </a:r>
            <a:br>
              <a:rPr lang="en-US" altLang="ko-KR" baseline="0" dirty="0" smtClean="0"/>
            </a:br>
            <a:r>
              <a:rPr lang="ko-KR" altLang="en-US" baseline="0" dirty="0" smtClean="0"/>
              <a:t>제목을 따로 표기하지 않았습니다</a:t>
            </a:r>
            <a:r>
              <a:rPr lang="en-US" altLang="ko-KR" baseline="0" dirty="0" smtClean="0"/>
              <a:t>.</a:t>
            </a:r>
            <a:br>
              <a:rPr lang="en-US" altLang="ko-KR" baseline="0" dirty="0" smtClean="0"/>
            </a:b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D94C41-95CA-4DDB-B517-1E9DBF2A6DFE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85761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이 경우 위</a:t>
            </a:r>
            <a:r>
              <a:rPr lang="ko-KR" altLang="en-US" baseline="0" dirty="0" smtClean="0"/>
              <a:t> 모델에서 측정한 거리 값들을 바탕으로 하여 유사 게임들을 군집화고 같은 색을 가지도록 </a:t>
            </a:r>
            <a:r>
              <a:rPr lang="ko-KR" altLang="en-US" baseline="0" dirty="0" err="1" smtClean="0"/>
              <a:t>셋팅하였고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D94C41-95CA-4DDB-B517-1E9DBF2A6DFE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696531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1" dirty="0" smtClean="0"/>
              <a:t>다음과 같이 게임</a:t>
            </a:r>
            <a:r>
              <a:rPr lang="en-US" altLang="ko-KR" sz="1200" b="1" dirty="0" smtClean="0"/>
              <a:t>(source)</a:t>
            </a:r>
            <a:r>
              <a:rPr lang="ko-KR" altLang="en-US" sz="1200" b="1" dirty="0" smtClean="0"/>
              <a:t>과 유사게임</a:t>
            </a:r>
            <a:r>
              <a:rPr lang="en-US" altLang="ko-KR" sz="1200" b="1" dirty="0" smtClean="0"/>
              <a:t>(target)</a:t>
            </a:r>
            <a:r>
              <a:rPr lang="ko-KR" altLang="en-US" sz="1200" b="1" dirty="0" smtClean="0"/>
              <a:t>을  </a:t>
            </a:r>
            <a:r>
              <a:rPr lang="en-US" altLang="ko-KR" sz="1200" b="1" dirty="0" smtClean="0"/>
              <a:t>Force-directed graph</a:t>
            </a:r>
            <a:r>
              <a:rPr lang="ko-KR" altLang="en-US" sz="1200" b="1" dirty="0" smtClean="0"/>
              <a:t>로 표현하였습니다</a:t>
            </a:r>
            <a:r>
              <a:rPr lang="en-US" altLang="ko-KR" sz="1200" b="1" dirty="0" smtClean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D94C41-95CA-4DDB-B517-1E9DBF2A6DFE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257951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1" dirty="0" smtClean="0"/>
              <a:t>또한 이외에도 편의성을 위하여 드래그나 </a:t>
            </a:r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D94C41-95CA-4DDB-B517-1E9DBF2A6DFE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278970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 err="1" smtClean="0"/>
              <a:t>다음과같이</a:t>
            </a:r>
            <a:r>
              <a:rPr lang="ko-KR" altLang="en-US" b="1" dirty="0" smtClean="0"/>
              <a:t> 줌을 통해서 쉽게 확인이 가능하도록 구현하였습니다</a:t>
            </a:r>
            <a:r>
              <a:rPr lang="en-US" altLang="ko-KR" b="1" dirty="0" smtClean="0"/>
              <a:t>.</a:t>
            </a:r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D94C41-95CA-4DDB-B517-1E9DBF2A6DFE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22577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먼저 데이터 </a:t>
            </a:r>
            <a:r>
              <a:rPr lang="ko-KR" altLang="en-US" dirty="0" err="1" smtClean="0"/>
              <a:t>서브젝트입니다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저희는 프로젝트의 주제로 스팀의 게임 리뷰를 선정하였습니다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D94C41-95CA-4DDB-B517-1E9DBF2A6DFE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685633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마지막으로 자체적인 프로젝트 평가입니다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1. </a:t>
            </a:r>
            <a:r>
              <a:rPr lang="ko-KR" altLang="en-US" dirty="0" err="1" smtClean="0"/>
              <a:t>크롤러의</a:t>
            </a:r>
            <a:r>
              <a:rPr lang="ko-KR" altLang="en-US" dirty="0" smtClean="0"/>
              <a:t> 경우 위에서 </a:t>
            </a:r>
            <a:r>
              <a:rPr lang="ko-KR" altLang="en-US" dirty="0" err="1" smtClean="0"/>
              <a:t>말한대로</a:t>
            </a:r>
            <a:r>
              <a:rPr lang="ko-KR" altLang="en-US" dirty="0" smtClean="0"/>
              <a:t> 끝까지 로드 하지 못하는 문제가 있었기에 많은 수의 리뷰가 모이면 넘어가는 식으로 구현을 하였고 직접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크롤링</a:t>
            </a:r>
            <a:r>
              <a:rPr lang="ko-KR" altLang="en-US" baseline="0" dirty="0" smtClean="0"/>
              <a:t> 하다 보니 만족할 만큼의 많은 수를 모으기 힘든 점이 있었습니다</a:t>
            </a:r>
            <a:r>
              <a:rPr lang="en-US" altLang="ko-KR" baseline="0" dirty="0" smtClean="0"/>
              <a:t>.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2. </a:t>
            </a:r>
            <a:r>
              <a:rPr lang="ko-KR" altLang="en-US" dirty="0" smtClean="0"/>
              <a:t>그리고 데이터의 경우 저희가 먼저 게임 중심으로 모았다 보니까 사용자 중심의 모델 구현으로 변경하여 사용하였더니 우리가 원하는 만큼의 결과가 나오지 않았습니다</a:t>
            </a:r>
            <a:r>
              <a:rPr lang="en-US" altLang="ko-KR" dirty="0" smtClean="0"/>
              <a:t>.</a:t>
            </a:r>
          </a:p>
          <a:p>
            <a:r>
              <a:rPr lang="en-US" altLang="ko-KR" baseline="0" dirty="0" smtClean="0"/>
              <a:t>3. </a:t>
            </a:r>
            <a:r>
              <a:rPr lang="ko-KR" altLang="en-US" baseline="0" dirty="0" smtClean="0"/>
              <a:t>그 외에도 </a:t>
            </a:r>
            <a:r>
              <a:rPr lang="en-US" altLang="ko-KR" baseline="0" dirty="0" smtClean="0"/>
              <a:t>0~5</a:t>
            </a:r>
            <a:r>
              <a:rPr lang="ko-KR" altLang="en-US" baseline="0" dirty="0" smtClean="0"/>
              <a:t>의 평가가 가능한 영화와 다르게</a:t>
            </a:r>
            <a:r>
              <a:rPr lang="en-US" altLang="ko-KR" baseline="0" dirty="0" smtClean="0"/>
              <a:t> -1 </a:t>
            </a:r>
            <a:r>
              <a:rPr lang="ko-KR" altLang="en-US" baseline="0" dirty="0" smtClean="0"/>
              <a:t>또는 </a:t>
            </a:r>
            <a:r>
              <a:rPr lang="en-US" altLang="ko-KR" baseline="0" dirty="0" smtClean="0"/>
              <a:t>1</a:t>
            </a:r>
            <a:r>
              <a:rPr lang="ko-KR" altLang="en-US" baseline="0" dirty="0" smtClean="0"/>
              <a:t>이라는 극단적인 형태여서 그대로 사용하지 못하고 </a:t>
            </a:r>
            <a:r>
              <a:rPr lang="en-US" altLang="ko-KR" baseline="0" dirty="0" smtClean="0"/>
              <a:t>NLTK</a:t>
            </a:r>
            <a:r>
              <a:rPr lang="ko-KR" altLang="en-US" baseline="0" dirty="0" smtClean="0"/>
              <a:t>로 다시 변환해서 사용하여 해결하였습니다</a:t>
            </a:r>
            <a:r>
              <a:rPr lang="en-US" altLang="ko-KR" baseline="0" dirty="0" smtClean="0"/>
              <a:t>. </a:t>
            </a:r>
            <a:br>
              <a:rPr lang="en-US" altLang="ko-KR" baseline="0" dirty="0" smtClean="0"/>
            </a:br>
            <a:r>
              <a:rPr lang="ko-KR" altLang="en-US" baseline="0" dirty="0" smtClean="0"/>
              <a:t>그 외에는 우리가 하지만 시각화하여 결과를 확인한 결과 비슷한 게임들을 정상적으로 군집화하여 비교적 제대로 된 추천이 가능하다는 것을 확인할 수 있었습니다</a:t>
            </a:r>
            <a:r>
              <a:rPr lang="en-US" altLang="ko-KR" baseline="0" dirty="0" smtClean="0"/>
              <a:t>. </a:t>
            </a:r>
            <a:br>
              <a:rPr lang="en-US" altLang="ko-KR" baseline="0" dirty="0" smtClean="0"/>
            </a:br>
            <a:r>
              <a:rPr lang="ko-KR" altLang="en-US" baseline="0" dirty="0" smtClean="0"/>
              <a:t>이상 저희 프로젝트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D94C41-95CA-4DDB-B517-1E9DBF2A6DFE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950723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발표를 마치겠습니다</a:t>
            </a:r>
            <a:r>
              <a:rPr lang="en-US" altLang="ko-KR" dirty="0" smtClean="0"/>
              <a:t>. </a:t>
            </a:r>
            <a:br>
              <a:rPr lang="en-US" altLang="ko-KR" dirty="0" smtClean="0"/>
            </a:br>
            <a:r>
              <a:rPr lang="ko-KR" altLang="en-US" dirty="0" smtClean="0"/>
              <a:t>감사합니다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D94C41-95CA-4DDB-B517-1E9DBF2A6DFE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81993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스팀의 리뷰는 좌측의 이미지대로 유저의 프로필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좋아요</a:t>
            </a:r>
            <a:r>
              <a:rPr lang="en-US" altLang="ko-KR" dirty="0" smtClean="0"/>
              <a:t>/</a:t>
            </a:r>
            <a:r>
              <a:rPr lang="ko-KR" altLang="en-US" dirty="0" smtClean="0"/>
              <a:t>싫어요</a:t>
            </a:r>
            <a:r>
              <a:rPr lang="en-US" altLang="ko-KR" dirty="0" smtClean="0"/>
              <a:t>, </a:t>
            </a:r>
            <a:r>
              <a:rPr lang="ko-KR" altLang="en-US" dirty="0" smtClean="0"/>
              <a:t>리뷰의 내용</a:t>
            </a:r>
            <a:r>
              <a:rPr lang="en-US" altLang="ko-KR" dirty="0" smtClean="0"/>
              <a:t>, </a:t>
            </a:r>
            <a:r>
              <a:rPr lang="ko-KR" altLang="en-US" dirty="0" smtClean="0"/>
              <a:t>리뷰가 재미있거나 도움이 되었는가 등의 정보를 가지고 있습니다</a:t>
            </a:r>
            <a:r>
              <a:rPr lang="en-US" altLang="ko-KR" dirty="0" smtClean="0"/>
              <a:t>.</a:t>
            </a:r>
            <a:br>
              <a:rPr lang="en-US" altLang="ko-KR" dirty="0" smtClean="0"/>
            </a:br>
            <a:r>
              <a:rPr lang="ko-KR" altLang="en-US" dirty="0" smtClean="0"/>
              <a:t>우측의 이미지가 리뷰의 정보를 리스트로 표시한 것입니다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D94C41-95CA-4DDB-B517-1E9DBF2A6DFE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65273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저희는 해당 프로젝트의 진행을 위해 거리를 통해 </a:t>
            </a:r>
            <a:r>
              <a:rPr lang="ko-KR" altLang="en-US" dirty="0" err="1" smtClean="0"/>
              <a:t>비슷한것들을</a:t>
            </a:r>
            <a:r>
              <a:rPr lang="ko-KR" altLang="en-US" dirty="0" smtClean="0"/>
              <a:t> 잇는 </a:t>
            </a:r>
            <a:r>
              <a:rPr lang="en-US" altLang="ko-KR" dirty="0" smtClean="0"/>
              <a:t>KNN </a:t>
            </a:r>
            <a:r>
              <a:rPr lang="ko-KR" altLang="en-US" dirty="0" err="1" smtClean="0"/>
              <a:t>최근접</a:t>
            </a:r>
            <a:r>
              <a:rPr lang="ko-KR" altLang="en-US" dirty="0" smtClean="0"/>
              <a:t> 이웃 알고리즘을 </a:t>
            </a:r>
            <a:r>
              <a:rPr lang="ko-KR" altLang="en-US" dirty="0" err="1" smtClean="0"/>
              <a:t>사용하였씁니다</a:t>
            </a:r>
            <a:r>
              <a:rPr lang="en-US" altLang="ko-KR" dirty="0" smtClean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D94C41-95CA-4DDB-B517-1E9DBF2A6DFE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2165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또한 적절한 게임을 예측하여 </a:t>
            </a:r>
            <a:r>
              <a:rPr lang="ko-KR" altLang="en-US" dirty="0" err="1" smtClean="0"/>
              <a:t>추천하기위한</a:t>
            </a:r>
            <a:r>
              <a:rPr lang="ko-KR" altLang="en-US" dirty="0" smtClean="0"/>
              <a:t> </a:t>
            </a:r>
            <a:r>
              <a:rPr lang="en-US" altLang="ko-KR" dirty="0" smtClean="0"/>
              <a:t>CF </a:t>
            </a:r>
            <a:r>
              <a:rPr lang="ko-KR" altLang="en-US" dirty="0" smtClean="0"/>
              <a:t>협업 </a:t>
            </a:r>
            <a:r>
              <a:rPr lang="ko-KR" altLang="en-US" dirty="0" err="1" smtClean="0"/>
              <a:t>필터링</a:t>
            </a:r>
            <a:r>
              <a:rPr lang="ko-KR" altLang="en-US" dirty="0" smtClean="0"/>
              <a:t> 추천 알고리즘을 사용하였습니다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D94C41-95CA-4DDB-B517-1E9DBF2A6DFE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67596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다음은 저희 프로젝트 진행사항을 말씀 드리겠습니다</a:t>
            </a:r>
            <a:r>
              <a:rPr lang="en-US" altLang="ko-KR" dirty="0" smtClean="0"/>
              <a:t>.</a:t>
            </a:r>
            <a:br>
              <a:rPr lang="en-US" altLang="ko-KR" dirty="0" smtClean="0"/>
            </a:br>
            <a:r>
              <a:rPr lang="ko-KR" altLang="en-US" dirty="0" smtClean="0"/>
              <a:t>저흰 우선 직접 데이터를 추출하기 위해 </a:t>
            </a:r>
            <a:r>
              <a:rPr lang="ko-KR" altLang="en-US" dirty="0" err="1" smtClean="0"/>
              <a:t>크롤러를</a:t>
            </a:r>
            <a:r>
              <a:rPr lang="ko-KR" altLang="en-US" dirty="0" smtClean="0"/>
              <a:t> 사용하였고 이렇게 뽑은 데이터를 바탕으로 적절한 모델을 구현하고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이후 평가를 통해서 제대로 된 것을 추천한 것이 맞는지에 대한 확인과 시각화를 하는 단계로 진행하였습니다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D94C41-95CA-4DDB-B517-1E9DBF2A6DFE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66759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단계별 상세 설명입니다</a:t>
            </a:r>
            <a:r>
              <a:rPr lang="en-US" altLang="ko-KR" dirty="0" smtClean="0"/>
              <a:t>.</a:t>
            </a:r>
            <a:br>
              <a:rPr lang="en-US" altLang="ko-KR" dirty="0" smtClean="0"/>
            </a:br>
            <a:r>
              <a:rPr lang="ko-KR" altLang="en-US" dirty="0" smtClean="0"/>
              <a:t>저희는 우선 </a:t>
            </a:r>
            <a:r>
              <a:rPr lang="ko-KR" altLang="en-US" dirty="0" err="1" smtClean="0"/>
              <a:t>크롤러를</a:t>
            </a:r>
            <a:r>
              <a:rPr lang="ko-KR" altLang="en-US" dirty="0" smtClean="0"/>
              <a:t> 사용하기에 앞서 어떤 게임에 대한 리뷰를 모을지 선정해야 했습니다</a:t>
            </a:r>
            <a:r>
              <a:rPr lang="en-US" altLang="ko-KR" dirty="0" smtClean="0"/>
              <a:t>.</a:t>
            </a:r>
            <a:br>
              <a:rPr lang="en-US" altLang="ko-KR" dirty="0" smtClean="0"/>
            </a:br>
            <a:r>
              <a:rPr lang="ko-KR" altLang="en-US" dirty="0" smtClean="0"/>
              <a:t>이에 대한 조건으로 우선 장르가 다양하고 가진 리뷰의 개수도 많은 모집 군이 필요하였습니다</a:t>
            </a:r>
            <a:r>
              <a:rPr lang="en-US" altLang="ko-KR" dirty="0" smtClean="0"/>
              <a:t>.</a:t>
            </a:r>
            <a:br>
              <a:rPr lang="en-US" altLang="ko-KR" dirty="0" smtClean="0"/>
            </a:br>
            <a:r>
              <a:rPr lang="ko-KR" altLang="en-US" dirty="0" smtClean="0"/>
              <a:t>그러던 중 오픈 </a:t>
            </a:r>
            <a:r>
              <a:rPr lang="ko-KR" altLang="en-US" dirty="0" err="1" smtClean="0"/>
              <a:t>크리틱이란</a:t>
            </a:r>
            <a:r>
              <a:rPr lang="ko-KR" altLang="en-US" dirty="0" smtClean="0"/>
              <a:t> 게임 평가 사이트에서 랭킹을 매겨둔 것을 알게 되어 </a:t>
            </a:r>
            <a:endParaRPr lang="en-US" altLang="ko-KR" dirty="0" smtClean="0"/>
          </a:p>
          <a:p>
            <a:r>
              <a:rPr lang="ko-KR" altLang="en-US" dirty="0" smtClean="0"/>
              <a:t>해당 사이트의 상위 </a:t>
            </a:r>
            <a:r>
              <a:rPr lang="en-US" altLang="ko-KR" dirty="0" smtClean="0"/>
              <a:t>100</a:t>
            </a:r>
            <a:r>
              <a:rPr lang="ko-KR" altLang="en-US" dirty="0" smtClean="0"/>
              <a:t>개의 게임을 대상으로 선정하였습니다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D94C41-95CA-4DDB-B517-1E9DBF2A6DFE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0237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그래서 상위 </a:t>
            </a:r>
            <a:r>
              <a:rPr lang="en-US" altLang="ko-KR" dirty="0" smtClean="0"/>
              <a:t>100</a:t>
            </a:r>
            <a:r>
              <a:rPr lang="ko-KR" altLang="en-US" dirty="0" smtClean="0"/>
              <a:t>개의 게임들을 </a:t>
            </a:r>
            <a:r>
              <a:rPr lang="ko-KR" altLang="en-US" dirty="0" err="1" smtClean="0"/>
              <a:t>크롤링하기위해</a:t>
            </a:r>
            <a:r>
              <a:rPr lang="ko-KR" altLang="en-US" dirty="0" smtClean="0"/>
              <a:t> 명단을 리스트화 하여 </a:t>
            </a:r>
            <a:r>
              <a:rPr lang="en-US" altLang="ko-KR" dirty="0" smtClean="0"/>
              <a:t>game.csv </a:t>
            </a:r>
            <a:r>
              <a:rPr lang="ko-KR" altLang="en-US" dirty="0" smtClean="0"/>
              <a:t>파일을 생성하였습니다</a:t>
            </a:r>
            <a:r>
              <a:rPr lang="en-US" altLang="ko-KR" dirty="0" smtClean="0"/>
              <a:t>.</a:t>
            </a:r>
            <a:endParaRPr lang="ko-KR" altLang="en-US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D94C41-95CA-4DDB-B517-1E9DBF2A6DFE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66374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9AD777C0-0F18-4C6C-89AF-D74B867347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11B390A7-33A1-49CA-9DBC-8074F15039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ED870FA1-2DAA-48DE-BE75-5934C62A01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04D66-AAC0-45CF-BCD7-79A110B8D56A}" type="datetimeFigureOut">
              <a:rPr lang="ko-KR" altLang="en-US" smtClean="0"/>
              <a:t>2020-12-14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A1F02B7C-51CC-4A5D-B1A1-402A4BA14D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F785E701-1C08-4739-8F6D-9E7235116D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AA2A6-005B-4ACB-BED9-9C8FCE51D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978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41BD0338-4E90-4AD3-AE19-611FAF052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D5E8E123-2748-4C43-AF0A-7E0C0CBD45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EDE5C87B-88DF-40AE-816C-BCCBE6D58C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04D66-AAC0-45CF-BCD7-79A110B8D56A}" type="datetimeFigureOut">
              <a:rPr lang="ko-KR" altLang="en-US" smtClean="0"/>
              <a:t>2020-12-14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62D75827-1810-4E65-A45D-E817D5AA58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CE13ADEE-D6E9-4B93-932E-658F9A6F8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AA2A6-005B-4ACB-BED9-9C8FCE51D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81643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265F55E3-4E1F-4DD6-900E-FED5ADD3BE2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9BC66525-D117-4526-AF42-245C69736D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BA4D64AB-4A23-43E5-8E07-295935B0FA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04D66-AAC0-45CF-BCD7-79A110B8D56A}" type="datetimeFigureOut">
              <a:rPr lang="ko-KR" altLang="en-US" smtClean="0"/>
              <a:t>2020-12-14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B606E1B4-BBA7-4356-8FA1-6DAB484511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5EE181A2-24EE-4383-A927-AE2E34AAD9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AA2A6-005B-4ACB-BED9-9C8FCE51D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23408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4A9A9579-AE3D-4F64-A23F-C7D5EF4DA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09627D40-3AC3-479B-8C4E-206715BC08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BEB7D9DF-3DB6-42B0-86DC-1CA894C1D6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04D66-AAC0-45CF-BCD7-79A110B8D56A}" type="datetimeFigureOut">
              <a:rPr lang="ko-KR" altLang="en-US" smtClean="0"/>
              <a:t>2020-12-14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0343DE87-16EA-4269-A4F8-D65B4F9395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831B4F4E-C302-4166-AD26-EE8BA8744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AA2A6-005B-4ACB-BED9-9C8FCE51D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30545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7740B2A7-D0BA-4824-BBA5-14D6CCBA51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5A18A0E8-6565-48D6-B6FD-F8293C5F52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CD3CC8CF-33BE-4EAA-AA04-1C329EC0D7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04D66-AAC0-45CF-BCD7-79A110B8D56A}" type="datetimeFigureOut">
              <a:rPr lang="ko-KR" altLang="en-US" smtClean="0"/>
              <a:t>2020-12-14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879EBA0B-42BC-4E2E-9107-527F0930F5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5D7C1BEF-3B31-4DCD-8703-274D4BE4AD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AA2A6-005B-4ACB-BED9-9C8FCE51D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05923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90CB570B-2484-4454-AD5E-BACBA227B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72BFE9DA-7A35-4864-976A-6D020AF215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A334FB71-323D-4A5D-B3A1-0FA3CF8CF5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4382352E-2B46-4DBE-811B-71FB79736F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04D66-AAC0-45CF-BCD7-79A110B8D56A}" type="datetimeFigureOut">
              <a:rPr lang="ko-KR" altLang="en-US" smtClean="0"/>
              <a:t>2020-12-14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566AEE72-65C6-4810-82BF-EE4C328C98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797E77BB-88BE-4B3A-BA8F-36ACDED70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AA2A6-005B-4ACB-BED9-9C8FCE51D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00154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EDAAB16E-3789-45EB-814C-17A13B1F06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27706AD2-0A6A-4163-906C-8FD164C85B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7AF9984A-865A-4F15-8807-9585447F3B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804C15EF-3D7E-4DE9-BC92-8A7449DDCF4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xmlns="" id="{9D98317E-17B8-4FC9-A6CF-214CBE8212B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xmlns="" id="{745F1724-2973-489B-A4AA-E767F0516E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04D66-AAC0-45CF-BCD7-79A110B8D56A}" type="datetimeFigureOut">
              <a:rPr lang="ko-KR" altLang="en-US" smtClean="0"/>
              <a:t>2020-12-14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xmlns="" id="{515C428A-8D5E-4C92-B6BB-6A148A0396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xmlns="" id="{BC37902A-4F89-4B63-977F-2DE9057AD9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AA2A6-005B-4ACB-BED9-9C8FCE51D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15676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B3DA4ADC-E950-4CEB-B381-43882CF649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0FC68785-AA1F-4D72-A67D-E517290F36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04D66-AAC0-45CF-BCD7-79A110B8D56A}" type="datetimeFigureOut">
              <a:rPr lang="ko-KR" altLang="en-US" smtClean="0"/>
              <a:t>2020-12-14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96DEF64A-9754-4816-A1DA-BE60969187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EB0CA7D5-F019-485F-A26F-B3A8F5862D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AA2A6-005B-4ACB-BED9-9C8FCE51D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05722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xmlns="" id="{18635F42-CEE6-47E4-A6A1-8BCD1CD2EC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04D66-AAC0-45CF-BCD7-79A110B8D56A}" type="datetimeFigureOut">
              <a:rPr lang="ko-KR" altLang="en-US" smtClean="0"/>
              <a:t>2020-12-14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9875EAD0-401B-4B38-9E90-E882C8AA32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2FC7974A-0628-4AEA-A29C-39F2BE754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AA2A6-005B-4ACB-BED9-9C8FCE51D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08882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DA10EB54-33FC-44C4-83AA-5D2EE1DA6A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76372A43-DB5F-4B97-A22D-2D5C8E5A4F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7BBB4C81-C656-4EC2-AA65-5B4A55B196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3D0EA2FE-E066-4E5F-8394-E441BDDAAE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04D66-AAC0-45CF-BCD7-79A110B8D56A}" type="datetimeFigureOut">
              <a:rPr lang="ko-KR" altLang="en-US" smtClean="0"/>
              <a:t>2020-12-14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692EA81E-3DC0-40A2-8751-B36AD5613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59D35E16-9F3D-48F8-846F-6F7B03B89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AA2A6-005B-4ACB-BED9-9C8FCE51D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96204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99709981-D810-4308-B1F6-5FC4DFD942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xmlns="" id="{F386066C-4415-458A-BA04-ECB6FE20C6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2ADEE0BA-08B9-4118-907F-0ECB51C7A0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5D2937AA-EB1C-4578-9A6E-AFD96C9C7E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04D66-AAC0-45CF-BCD7-79A110B8D56A}" type="datetimeFigureOut">
              <a:rPr lang="ko-KR" altLang="en-US" smtClean="0"/>
              <a:t>2020-12-14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78C992E6-0C6B-4383-8E2B-50B42D2007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746CD13C-6AF6-4931-823B-9EE833310E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AA2A6-005B-4ACB-BED9-9C8FCE51D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35428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xmlns="" id="{862274F8-E551-475A-B056-F3EC7E6FC4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8A2BFE91-7882-45DD-97FD-E2420DC4C1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AD63ED9D-25C1-41C3-815F-FE3A8AC193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304D66-AAC0-45CF-BCD7-79A110B8D56A}" type="datetimeFigureOut">
              <a:rPr lang="ko-KR" altLang="en-US" smtClean="0"/>
              <a:t>2020-12-14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A85DAA47-51BD-47CD-9290-88CD2B7579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76B197EE-80A1-42F2-A9EF-BA35D9E546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1AA2A6-005B-4ACB-BED9-9C8FCE51D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89806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.wma"/><Relationship Id="rId1" Type="http://schemas.microsoft.com/office/2007/relationships/media" Target="../media/media1.wm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png"/><Relationship Id="rId2" Type="http://schemas.openxmlformats.org/officeDocument/2006/relationships/audio" Target="../media/media10.wma"/><Relationship Id="rId1" Type="http://schemas.microsoft.com/office/2007/relationships/media" Target="../media/media10.wma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1.wma"/><Relationship Id="rId1" Type="http://schemas.microsoft.com/office/2007/relationships/media" Target="../media/media11.wma"/><Relationship Id="rId6" Type="http://schemas.openxmlformats.org/officeDocument/2006/relationships/image" Target="../media/image1.png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2.wma"/><Relationship Id="rId1" Type="http://schemas.microsoft.com/office/2007/relationships/media" Target="../media/media12.wma"/><Relationship Id="rId6" Type="http://schemas.openxmlformats.org/officeDocument/2006/relationships/image" Target="../media/image1.png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png"/><Relationship Id="rId2" Type="http://schemas.openxmlformats.org/officeDocument/2006/relationships/audio" Target="../media/media13.wma"/><Relationship Id="rId1" Type="http://schemas.microsoft.com/office/2007/relationships/media" Target="../media/media13.wma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4.wma"/><Relationship Id="rId1" Type="http://schemas.microsoft.com/office/2007/relationships/media" Target="../media/media14.wma"/><Relationship Id="rId6" Type="http://schemas.openxmlformats.org/officeDocument/2006/relationships/image" Target="../media/image1.png"/><Relationship Id="rId5" Type="http://schemas.openxmlformats.org/officeDocument/2006/relationships/image" Target="../media/image22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5.wma"/><Relationship Id="rId1" Type="http://schemas.microsoft.com/office/2007/relationships/media" Target="../media/media15.wma"/><Relationship Id="rId6" Type="http://schemas.openxmlformats.org/officeDocument/2006/relationships/image" Target="../media/image1.png"/><Relationship Id="rId5" Type="http://schemas.openxmlformats.org/officeDocument/2006/relationships/image" Target="../media/image23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6.wma"/><Relationship Id="rId1" Type="http://schemas.microsoft.com/office/2007/relationships/media" Target="../media/media16.wma"/><Relationship Id="rId6" Type="http://schemas.openxmlformats.org/officeDocument/2006/relationships/image" Target="../media/image1.png"/><Relationship Id="rId5" Type="http://schemas.openxmlformats.org/officeDocument/2006/relationships/image" Target="../media/image24.pn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6.png"/><Relationship Id="rId2" Type="http://schemas.openxmlformats.org/officeDocument/2006/relationships/audio" Target="../media/media17.wma"/><Relationship Id="rId1" Type="http://schemas.microsoft.com/office/2007/relationships/media" Target="../media/media17.wma"/><Relationship Id="rId6" Type="http://schemas.openxmlformats.org/officeDocument/2006/relationships/image" Target="../media/image25.png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png"/><Relationship Id="rId2" Type="http://schemas.openxmlformats.org/officeDocument/2006/relationships/audio" Target="../media/media18.wma"/><Relationship Id="rId1" Type="http://schemas.microsoft.com/office/2007/relationships/media" Target="../media/media18.wma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9.wma"/><Relationship Id="rId1" Type="http://schemas.microsoft.com/office/2007/relationships/media" Target="../media/media19.wma"/><Relationship Id="rId6" Type="http://schemas.openxmlformats.org/officeDocument/2006/relationships/image" Target="../media/image1.png"/><Relationship Id="rId5" Type="http://schemas.openxmlformats.org/officeDocument/2006/relationships/image" Target="../media/image29.png"/><Relationship Id="rId4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.wma"/><Relationship Id="rId1" Type="http://schemas.microsoft.com/office/2007/relationships/media" Target="../media/media2.wm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0.wma"/><Relationship Id="rId1" Type="http://schemas.microsoft.com/office/2007/relationships/media" Target="../media/media20.wma"/><Relationship Id="rId6" Type="http://schemas.openxmlformats.org/officeDocument/2006/relationships/image" Target="../media/image1.png"/><Relationship Id="rId5" Type="http://schemas.openxmlformats.org/officeDocument/2006/relationships/image" Target="../media/image30.png"/><Relationship Id="rId4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microsoft.com/office/2007/relationships/media" Target="../media/media22.wma"/><Relationship Id="rId7" Type="http://schemas.openxmlformats.org/officeDocument/2006/relationships/image" Target="../media/image31.png"/><Relationship Id="rId2" Type="http://schemas.openxmlformats.org/officeDocument/2006/relationships/video" Target="../media/media21.mp4"/><Relationship Id="rId1" Type="http://schemas.microsoft.com/office/2007/relationships/media" Target="../media/media21.mp4"/><Relationship Id="rId6" Type="http://schemas.openxmlformats.org/officeDocument/2006/relationships/notesSlide" Target="../notesSlides/notesSlide21.xml"/><Relationship Id="rId5" Type="http://schemas.openxmlformats.org/officeDocument/2006/relationships/slideLayout" Target="../slideLayouts/slideLayout7.xml"/><Relationship Id="rId4" Type="http://schemas.openxmlformats.org/officeDocument/2006/relationships/audio" Target="../media/media22.wma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3.wma"/><Relationship Id="rId1" Type="http://schemas.microsoft.com/office/2007/relationships/media" Target="../media/media23.wma"/><Relationship Id="rId6" Type="http://schemas.openxmlformats.org/officeDocument/2006/relationships/image" Target="../media/image1.png"/><Relationship Id="rId5" Type="http://schemas.openxmlformats.org/officeDocument/2006/relationships/image" Target="../media/image32.png"/><Relationship Id="rId4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png"/><Relationship Id="rId2" Type="http://schemas.openxmlformats.org/officeDocument/2006/relationships/audio" Target="../media/media24.wma"/><Relationship Id="rId1" Type="http://schemas.microsoft.com/office/2007/relationships/media" Target="../media/media24.wma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6.png"/><Relationship Id="rId2" Type="http://schemas.openxmlformats.org/officeDocument/2006/relationships/audio" Target="../media/media25.wma"/><Relationship Id="rId1" Type="http://schemas.microsoft.com/office/2007/relationships/media" Target="../media/media25.wma"/><Relationship Id="rId6" Type="http://schemas.openxmlformats.org/officeDocument/2006/relationships/image" Target="../media/image35.png"/><Relationship Id="rId5" Type="http://schemas.openxmlformats.org/officeDocument/2006/relationships/image" Target="../media/image32.png"/><Relationship Id="rId4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6.wma"/><Relationship Id="rId1" Type="http://schemas.microsoft.com/office/2007/relationships/media" Target="../media/media26.wma"/><Relationship Id="rId6" Type="http://schemas.openxmlformats.org/officeDocument/2006/relationships/image" Target="../media/image1.png"/><Relationship Id="rId5" Type="http://schemas.openxmlformats.org/officeDocument/2006/relationships/image" Target="../media/image37.png"/><Relationship Id="rId4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9.png"/><Relationship Id="rId2" Type="http://schemas.openxmlformats.org/officeDocument/2006/relationships/audio" Target="../media/media27.wma"/><Relationship Id="rId1" Type="http://schemas.microsoft.com/office/2007/relationships/media" Target="../media/media27.wma"/><Relationship Id="rId6" Type="http://schemas.openxmlformats.org/officeDocument/2006/relationships/image" Target="../media/image38.png"/><Relationship Id="rId5" Type="http://schemas.openxmlformats.org/officeDocument/2006/relationships/image" Target="../media/image34.png"/><Relationship Id="rId4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microsoft.com/office/2007/relationships/media" Target="../media/media29.wma"/><Relationship Id="rId7" Type="http://schemas.openxmlformats.org/officeDocument/2006/relationships/image" Target="../media/image40.png"/><Relationship Id="rId2" Type="http://schemas.openxmlformats.org/officeDocument/2006/relationships/video" Target="../media/media28.mp4"/><Relationship Id="rId1" Type="http://schemas.microsoft.com/office/2007/relationships/media" Target="../media/media28.mp4"/><Relationship Id="rId6" Type="http://schemas.openxmlformats.org/officeDocument/2006/relationships/notesSlide" Target="../notesSlides/notesSlide27.xml"/><Relationship Id="rId5" Type="http://schemas.openxmlformats.org/officeDocument/2006/relationships/slideLayout" Target="../slideLayouts/slideLayout7.xml"/><Relationship Id="rId4" Type="http://schemas.openxmlformats.org/officeDocument/2006/relationships/audio" Target="../media/media29.wma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microsoft.com/office/2007/relationships/media" Target="../media/media31.wma"/><Relationship Id="rId7" Type="http://schemas.openxmlformats.org/officeDocument/2006/relationships/image" Target="../media/image41.png"/><Relationship Id="rId2" Type="http://schemas.openxmlformats.org/officeDocument/2006/relationships/video" Target="../media/media30.mp4"/><Relationship Id="rId1" Type="http://schemas.microsoft.com/office/2007/relationships/media" Target="../media/media30.mp4"/><Relationship Id="rId6" Type="http://schemas.openxmlformats.org/officeDocument/2006/relationships/notesSlide" Target="../notesSlides/notesSlide28.xml"/><Relationship Id="rId5" Type="http://schemas.openxmlformats.org/officeDocument/2006/relationships/slideLayout" Target="../slideLayouts/slideLayout7.xml"/><Relationship Id="rId4" Type="http://schemas.openxmlformats.org/officeDocument/2006/relationships/audio" Target="../media/media31.wma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microsoft.com/office/2007/relationships/media" Target="../media/media33.wma"/><Relationship Id="rId7" Type="http://schemas.openxmlformats.org/officeDocument/2006/relationships/image" Target="../media/image42.png"/><Relationship Id="rId2" Type="http://schemas.openxmlformats.org/officeDocument/2006/relationships/video" Target="../media/media32.mp4"/><Relationship Id="rId1" Type="http://schemas.microsoft.com/office/2007/relationships/media" Target="../media/media32.mp4"/><Relationship Id="rId6" Type="http://schemas.openxmlformats.org/officeDocument/2006/relationships/notesSlide" Target="../notesSlides/notesSlide29.xml"/><Relationship Id="rId5" Type="http://schemas.openxmlformats.org/officeDocument/2006/relationships/slideLayout" Target="../slideLayouts/slideLayout7.xml"/><Relationship Id="rId4" Type="http://schemas.openxmlformats.org/officeDocument/2006/relationships/audio" Target="../media/media33.wma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png"/><Relationship Id="rId2" Type="http://schemas.openxmlformats.org/officeDocument/2006/relationships/audio" Target="../media/media3.wma"/><Relationship Id="rId1" Type="http://schemas.microsoft.com/office/2007/relationships/media" Target="../media/media3.wma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4.wma"/><Relationship Id="rId1" Type="http://schemas.microsoft.com/office/2007/relationships/media" Target="../media/media34.wm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5.wma"/><Relationship Id="rId1" Type="http://schemas.microsoft.com/office/2007/relationships/media" Target="../media/media35.wm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3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png"/><Relationship Id="rId2" Type="http://schemas.openxmlformats.org/officeDocument/2006/relationships/audio" Target="../media/media4.wma"/><Relationship Id="rId1" Type="http://schemas.microsoft.com/office/2007/relationships/media" Target="../media/media4.wma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5.wma"/><Relationship Id="rId1" Type="http://schemas.microsoft.com/office/2007/relationships/media" Target="../media/media5.wma"/><Relationship Id="rId6" Type="http://schemas.openxmlformats.org/officeDocument/2006/relationships/image" Target="../media/image1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9.png"/><Relationship Id="rId2" Type="http://schemas.openxmlformats.org/officeDocument/2006/relationships/audio" Target="../media/media6.wma"/><Relationship Id="rId1" Type="http://schemas.microsoft.com/office/2007/relationships/media" Target="../media/media6.wma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.png"/><Relationship Id="rId4" Type="http://schemas.openxmlformats.org/officeDocument/2006/relationships/notesSlide" Target="../notesSlides/notesSlide6.xml"/><Relationship Id="rId9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7.wma"/><Relationship Id="rId1" Type="http://schemas.microsoft.com/office/2007/relationships/media" Target="../media/media7.wm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4.png"/><Relationship Id="rId2" Type="http://schemas.openxmlformats.org/officeDocument/2006/relationships/audio" Target="../media/media8.wma"/><Relationship Id="rId1" Type="http://schemas.microsoft.com/office/2007/relationships/media" Target="../media/media8.wma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9.wma"/><Relationship Id="rId1" Type="http://schemas.microsoft.com/office/2007/relationships/media" Target="../media/media9.wma"/><Relationship Id="rId6" Type="http://schemas.openxmlformats.org/officeDocument/2006/relationships/image" Target="../media/image1.png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xmlns="" id="{EB3ADEA3-B404-404F-9A38-E3BB35C3218B}"/>
              </a:ext>
            </a:extLst>
          </p:cNvPr>
          <p:cNvSpPr/>
          <p:nvPr/>
        </p:nvSpPr>
        <p:spPr>
          <a:xfrm>
            <a:off x="1077385" y="4113213"/>
            <a:ext cx="9756146" cy="83010"/>
          </a:xfrm>
          <a:prstGeom prst="rect">
            <a:avLst/>
          </a:prstGeom>
          <a:solidFill>
            <a:srgbClr val="1E80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0F2DC298-17BE-43B3-90EC-963D79A68651}"/>
              </a:ext>
            </a:extLst>
          </p:cNvPr>
          <p:cNvSpPr txBox="1"/>
          <p:nvPr/>
        </p:nvSpPr>
        <p:spPr>
          <a:xfrm>
            <a:off x="1453707" y="3343118"/>
            <a:ext cx="34227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E803F"/>
                </a:solidFill>
                <a:latin typeface="아리따-돋움(TTF)-Light" panose="02020603020101020101" pitchFamily="18" charset="-127"/>
                <a:ea typeface="아리따-돋움(TTF)-Light" panose="02020603020101020101" pitchFamily="18" charset="-127"/>
              </a:rPr>
              <a:t>Steam game review</a:t>
            </a:r>
            <a:endParaRPr lang="ko-KR" altLang="en-US" sz="3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아리따-돋움(TTF)-Light" panose="02020603020101020101" pitchFamily="18" charset="-127"/>
              <a:ea typeface="아리따-돋움(TTF)-Light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2CAF6DDE-25B6-4ABA-BBAD-079EC5698A99}"/>
              </a:ext>
            </a:extLst>
          </p:cNvPr>
          <p:cNvSpPr txBox="1"/>
          <p:nvPr/>
        </p:nvSpPr>
        <p:spPr>
          <a:xfrm>
            <a:off x="1453707" y="2321004"/>
            <a:ext cx="140775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E803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Big</a:t>
            </a:r>
            <a:endParaRPr lang="ko-KR" altLang="en-US" sz="6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1E803F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229F0366-DC94-4ED8-BE79-753942441E16}"/>
              </a:ext>
            </a:extLst>
          </p:cNvPr>
          <p:cNvSpPr txBox="1"/>
          <p:nvPr/>
        </p:nvSpPr>
        <p:spPr>
          <a:xfrm>
            <a:off x="2861465" y="4233142"/>
            <a:ext cx="3201517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아리따-돋움(TTF)-Light" panose="02020603020101020101" pitchFamily="18" charset="-127"/>
                <a:ea typeface="아리따-돋움(TTF)-Light" panose="02020603020101020101" pitchFamily="18" charset="-127"/>
              </a:rPr>
              <a:t>Min 	JunHong</a:t>
            </a:r>
          </a:p>
          <a:p>
            <a:r>
              <a:rPr lang="en-US" altLang="ko-KR" sz="2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아리따-돋움(TTF)-Light" panose="02020603020101020101" pitchFamily="18" charset="-127"/>
                <a:ea typeface="아리따-돋움(TTF)-Light" panose="02020603020101020101" pitchFamily="18" charset="-127"/>
              </a:rPr>
              <a:t>Yi    	</a:t>
            </a:r>
            <a:r>
              <a:rPr lang="en-US" altLang="ko-KR" sz="28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아리따-돋움(TTF)-Light" panose="02020603020101020101" pitchFamily="18" charset="-127"/>
                <a:ea typeface="아리따-돋움(TTF)-Light" panose="02020603020101020101" pitchFamily="18" charset="-127"/>
              </a:rPr>
              <a:t>SuHo</a:t>
            </a:r>
            <a:endParaRPr lang="en-US" altLang="ko-KR" sz="2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아리따-돋움(TTF)-Light" panose="02020603020101020101" pitchFamily="18" charset="-127"/>
              <a:ea typeface="아리따-돋움(TTF)-Light" panose="02020603020101020101" pitchFamily="18" charset="-127"/>
            </a:endParaRPr>
          </a:p>
          <a:p>
            <a:r>
              <a:rPr lang="en-US" altLang="ko-KR" sz="2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아리따-돋움(TTF)-Light" panose="02020603020101020101" pitchFamily="18" charset="-127"/>
                <a:ea typeface="아리따-돋움(TTF)-Light" panose="02020603020101020101" pitchFamily="18" charset="-127"/>
              </a:rPr>
              <a:t>Lee	Hyeseong</a:t>
            </a:r>
          </a:p>
          <a:p>
            <a:r>
              <a:rPr lang="en-US" altLang="ko-KR" sz="2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아리따-돋움(TTF)-Light" panose="02020603020101020101" pitchFamily="18" charset="-127"/>
                <a:ea typeface="아리따-돋움(TTF)-Light" panose="02020603020101020101" pitchFamily="18" charset="-127"/>
              </a:rPr>
              <a:t>Kim	GyeongHyeon</a:t>
            </a:r>
          </a:p>
          <a:p>
            <a:r>
              <a:rPr lang="en-US" altLang="ko-KR" sz="2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아리따-돋움(TTF)-Light" panose="02020603020101020101" pitchFamily="18" charset="-127"/>
                <a:ea typeface="아리따-돋움(TTF)-Light" panose="02020603020101020101" pitchFamily="18" charset="-127"/>
              </a:rPr>
              <a:t>Jeong YeongJin</a:t>
            </a:r>
            <a:endParaRPr lang="ko-KR" altLang="en-US" sz="2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아리따-돋움(TTF)-Light" panose="02020603020101020101" pitchFamily="18" charset="-127"/>
              <a:ea typeface="아리따-돋움(TTF)-Light" panose="02020603020101020101" pitchFamily="18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0262282F-C1CF-40FF-93CD-0F9399B4BCB7}"/>
              </a:ext>
            </a:extLst>
          </p:cNvPr>
          <p:cNvSpPr txBox="1"/>
          <p:nvPr/>
        </p:nvSpPr>
        <p:spPr>
          <a:xfrm>
            <a:off x="1294078" y="4233142"/>
            <a:ext cx="1710725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E803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20140006</a:t>
            </a:r>
          </a:p>
          <a:p>
            <a:r>
              <a:rPr lang="en-US" altLang="ko-KR" sz="2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E803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20140832</a:t>
            </a:r>
          </a:p>
          <a:p>
            <a:r>
              <a:rPr lang="en-US" altLang="ko-KR" sz="2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E803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20143606</a:t>
            </a:r>
          </a:p>
          <a:p>
            <a:r>
              <a:rPr lang="en-US" altLang="ko-KR" sz="2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E803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20144320</a:t>
            </a:r>
          </a:p>
          <a:p>
            <a:r>
              <a:rPr lang="en-US" altLang="ko-KR" sz="2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E803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20144731 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xmlns="" id="{ED080E63-AEE0-4A6F-BC81-90F760C6B7DC}"/>
              </a:ext>
            </a:extLst>
          </p:cNvPr>
          <p:cNvSpPr/>
          <p:nvPr/>
        </p:nvSpPr>
        <p:spPr>
          <a:xfrm>
            <a:off x="0" y="0"/>
            <a:ext cx="1077385" cy="6858000"/>
          </a:xfrm>
          <a:prstGeom prst="rect">
            <a:avLst/>
          </a:prstGeom>
          <a:solidFill>
            <a:srgbClr val="1E803F">
              <a:alpha val="4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CC54DDD6-FA59-4091-B7CE-D26D47166693}"/>
              </a:ext>
            </a:extLst>
          </p:cNvPr>
          <p:cNvSpPr txBox="1"/>
          <p:nvPr/>
        </p:nvSpPr>
        <p:spPr>
          <a:xfrm rot="16200000">
            <a:off x="-1110393" y="4670222"/>
            <a:ext cx="4006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아리따-돋움(TTF)-Light" panose="02020603020101020101" pitchFamily="18" charset="-127"/>
                <a:ea typeface="아리따-돋움(TTF)-Light" panose="02020603020101020101" pitchFamily="18" charset="-127"/>
              </a:rPr>
              <a:t>CAU  Big</a:t>
            </a:r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아리따-돋움(TTF)-Light" panose="02020603020101020101" pitchFamily="18" charset="-127"/>
                <a:ea typeface="아리따-돋움(TTF)-Light" panose="02020603020101020101" pitchFamily="18" charset="-127"/>
              </a:rPr>
              <a:t> </a:t>
            </a:r>
            <a:r>
              <a: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아리따-돋움(TTF)-Light" panose="02020603020101020101" pitchFamily="18" charset="-127"/>
                <a:ea typeface="아리따-돋움(TTF)-Light" panose="02020603020101020101" pitchFamily="18" charset="-127"/>
              </a:rPr>
              <a:t>Data, Professor Kim Mucheol</a:t>
            </a:r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아리따-돋움(TTF)-Light" panose="02020603020101020101" pitchFamily="18" charset="-127"/>
                <a:ea typeface="아리따-돋움(TTF)-Light" panose="02020603020101020101" pitchFamily="18" charset="-127"/>
              </a:rPr>
              <a:t>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229F0366-DC94-4ED8-BE79-753942441E16}"/>
              </a:ext>
            </a:extLst>
          </p:cNvPr>
          <p:cNvSpPr txBox="1"/>
          <p:nvPr/>
        </p:nvSpPr>
        <p:spPr>
          <a:xfrm>
            <a:off x="2725265" y="2447014"/>
            <a:ext cx="199285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아리따-돋움(TTF)-Light" panose="02020603020101020101" pitchFamily="18" charset="-127"/>
                <a:ea typeface="아리따-돋움(TTF)-Light" panose="02020603020101020101" pitchFamily="18" charset="-127"/>
              </a:rPr>
              <a:t> </a:t>
            </a:r>
            <a:r>
              <a:rPr lang="en-US" altLang="ko-KR" sz="6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아리따-돋움(TTF)-Light" panose="02020603020101020101" pitchFamily="18" charset="-127"/>
                <a:ea typeface="아리따-돋움(TTF)-Light" panose="02020603020101020101" pitchFamily="18" charset="-127"/>
              </a:rPr>
              <a:t>Data</a:t>
            </a:r>
            <a:endParaRPr lang="ko-KR" altLang="en-US" sz="6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아리따-돋움(TTF)-Light" panose="02020603020101020101" pitchFamily="18" charset="-127"/>
              <a:ea typeface="아리따-돋움(TTF)-Light" panose="02020603020101020101" pitchFamily="18" charset="-127"/>
            </a:endParaRPr>
          </a:p>
        </p:txBody>
      </p:sp>
      <p:pic>
        <p:nvPicPr>
          <p:cNvPr id="2" name="오디오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974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56"/>
    </mc:Choice>
    <mc:Fallback xmlns="">
      <p:transition spd="slow" advTm="79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B76B29C2-EB3F-40FE-9908-8B93E4235B78}"/>
              </a:ext>
            </a:extLst>
          </p:cNvPr>
          <p:cNvSpPr txBox="1"/>
          <p:nvPr/>
        </p:nvSpPr>
        <p:spPr>
          <a:xfrm>
            <a:off x="42848" y="294263"/>
            <a:ext cx="1758815" cy="307777"/>
          </a:xfrm>
          <a:prstGeom prst="rect">
            <a:avLst/>
          </a:prstGeom>
          <a:solidFill>
            <a:srgbClr val="355A96"/>
          </a:solidFill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3. Implementation</a:t>
            </a:r>
            <a:endParaRPr lang="ko-KR" altLang="en-US" sz="16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48D06F82-12DC-4727-955A-17DFA6422558}"/>
              </a:ext>
            </a:extLst>
          </p:cNvPr>
          <p:cNvSpPr/>
          <p:nvPr/>
        </p:nvSpPr>
        <p:spPr>
          <a:xfrm>
            <a:off x="-91440" y="104120"/>
            <a:ext cx="182880" cy="68806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ABF26904-18C6-4777-B07D-99A5D2F8A480}"/>
              </a:ext>
            </a:extLst>
          </p:cNvPr>
          <p:cNvSpPr/>
          <p:nvPr/>
        </p:nvSpPr>
        <p:spPr>
          <a:xfrm>
            <a:off x="192470" y="1501900"/>
            <a:ext cx="2930874" cy="398820"/>
          </a:xfrm>
          <a:prstGeom prst="rect">
            <a:avLst/>
          </a:prstGeom>
          <a:solidFill>
            <a:srgbClr val="355A96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아리따-돋움(TTF)-Light" panose="02020603020101020101" pitchFamily="18" charset="-127"/>
                <a:ea typeface="아리따-돋움(TTF)-Light" panose="02020603020101020101" pitchFamily="18" charset="-127"/>
              </a:rPr>
              <a:t>Result</a:t>
            </a:r>
            <a:endParaRPr lang="ko-KR" altLang="en-US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아리따-돋움(TTF)-Light" panose="02020603020101020101" pitchFamily="18" charset="-127"/>
              <a:ea typeface="아리따-돋움(TTF)-Light" panose="02020603020101020101" pitchFamily="18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xmlns="" id="{CCAB9C50-DF0E-4566-B226-72E2DA13471E}"/>
              </a:ext>
            </a:extLst>
          </p:cNvPr>
          <p:cNvCxnSpPr/>
          <p:nvPr/>
        </p:nvCxnSpPr>
        <p:spPr>
          <a:xfrm>
            <a:off x="6750121" y="1914251"/>
            <a:ext cx="0" cy="4113902"/>
          </a:xfrm>
          <a:prstGeom prst="line">
            <a:avLst/>
          </a:prstGeom>
          <a:ln>
            <a:solidFill>
              <a:srgbClr val="355A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0E9DA1DA-45E8-4BEB-BEE6-85B2C5D2E03D}"/>
              </a:ext>
            </a:extLst>
          </p:cNvPr>
          <p:cNvSpPr/>
          <p:nvPr/>
        </p:nvSpPr>
        <p:spPr>
          <a:xfrm>
            <a:off x="91440" y="478720"/>
            <a:ext cx="34747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55A96"/>
                </a:solidFill>
                <a:latin typeface="아리따-돋움(TTF)-Light" panose="02020603020101020101" pitchFamily="18" charset="-127"/>
                <a:ea typeface="아리따-돋움(TTF)-Light" panose="02020603020101020101" pitchFamily="18" charset="-127"/>
              </a:rPr>
              <a:t>Crawler</a:t>
            </a:r>
            <a:endParaRPr lang="ko-KR" altLang="en-US" sz="3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355A96"/>
              </a:solidFill>
              <a:latin typeface="아리따-돋움(TTF)-Light" panose="02020603020101020101" pitchFamily="18" charset="-127"/>
              <a:ea typeface="아리따-돋움(TTF)-Light" panose="0202060302010102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ABC1F19B-2A36-444D-A592-1F562942DBAF}"/>
              </a:ext>
            </a:extLst>
          </p:cNvPr>
          <p:cNvSpPr txBox="1"/>
          <p:nvPr/>
        </p:nvSpPr>
        <p:spPr>
          <a:xfrm>
            <a:off x="6842761" y="3536307"/>
            <a:ext cx="4642034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81</a:t>
            </a:r>
            <a:r>
              <a:rPr lang="ko-KR" altLang="en-US" dirty="0"/>
              <a:t>개의 게임에서 총 </a:t>
            </a:r>
            <a:r>
              <a:rPr lang="en-US" altLang="ko-KR" dirty="0"/>
              <a:t>976874</a:t>
            </a:r>
            <a:r>
              <a:rPr lang="ko-KR" altLang="en-US" dirty="0"/>
              <a:t>개의 리뷰를 수집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612DE998-81A7-402C-A964-258F129789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7157" y="2034372"/>
            <a:ext cx="6410325" cy="237172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A280E9C6-388E-49C2-96AC-78DFA209C0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2992" y="4762778"/>
            <a:ext cx="5620703" cy="1186643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="" xmlns:a16="http://schemas.microsoft.com/office/drawing/2014/main" id="{48D06F82-12DC-4727-955A-17DFA6422558}"/>
              </a:ext>
            </a:extLst>
          </p:cNvPr>
          <p:cNvSpPr/>
          <p:nvPr/>
        </p:nvSpPr>
        <p:spPr>
          <a:xfrm>
            <a:off x="-91440" y="113820"/>
            <a:ext cx="182880" cy="68806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오디오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972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985"/>
    </mc:Choice>
    <mc:Fallback xmlns="">
      <p:transition spd="slow" advTm="239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B76B29C2-EB3F-40FE-9908-8B93E4235B78}"/>
              </a:ext>
            </a:extLst>
          </p:cNvPr>
          <p:cNvSpPr txBox="1"/>
          <p:nvPr/>
        </p:nvSpPr>
        <p:spPr>
          <a:xfrm>
            <a:off x="42848" y="294263"/>
            <a:ext cx="1758815" cy="307777"/>
          </a:xfrm>
          <a:prstGeom prst="rect">
            <a:avLst/>
          </a:prstGeom>
          <a:solidFill>
            <a:srgbClr val="355A96"/>
          </a:solidFill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3. Implementation</a:t>
            </a:r>
            <a:endParaRPr lang="ko-KR" altLang="en-US" sz="16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48D06F82-12DC-4727-955A-17DFA6422558}"/>
              </a:ext>
            </a:extLst>
          </p:cNvPr>
          <p:cNvSpPr/>
          <p:nvPr/>
        </p:nvSpPr>
        <p:spPr>
          <a:xfrm>
            <a:off x="-91440" y="104120"/>
            <a:ext cx="182880" cy="68806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ABF26904-18C6-4777-B07D-99A5D2F8A480}"/>
              </a:ext>
            </a:extLst>
          </p:cNvPr>
          <p:cNvSpPr/>
          <p:nvPr/>
        </p:nvSpPr>
        <p:spPr>
          <a:xfrm>
            <a:off x="192470" y="1501900"/>
            <a:ext cx="2930874" cy="398820"/>
          </a:xfrm>
          <a:prstGeom prst="rect">
            <a:avLst/>
          </a:prstGeom>
          <a:solidFill>
            <a:srgbClr val="355A96"/>
          </a:solidFill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아리따-돋움(TTF)-Light" panose="02020603020101020101" pitchFamily="18" charset="-127"/>
                <a:ea typeface="아리따-돋움(TTF)-Light" panose="02020603020101020101" pitchFamily="18" charset="-127"/>
              </a:rPr>
              <a:t>게임 별 리뷰 분포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="" xmlns:a16="http://schemas.microsoft.com/office/drawing/2014/main" id="{CCAB9C50-DF0E-4566-B226-72E2DA13471E}"/>
              </a:ext>
            </a:extLst>
          </p:cNvPr>
          <p:cNvCxnSpPr/>
          <p:nvPr/>
        </p:nvCxnSpPr>
        <p:spPr>
          <a:xfrm>
            <a:off x="7682809" y="1914250"/>
            <a:ext cx="0" cy="4113902"/>
          </a:xfrm>
          <a:prstGeom prst="line">
            <a:avLst/>
          </a:prstGeom>
          <a:ln>
            <a:solidFill>
              <a:srgbClr val="355A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="" xmlns:a16="http://schemas.microsoft.com/office/drawing/2014/main" id="{0E9DA1DA-45E8-4BEB-BEE6-85B2C5D2E03D}"/>
              </a:ext>
            </a:extLst>
          </p:cNvPr>
          <p:cNvSpPr/>
          <p:nvPr/>
        </p:nvSpPr>
        <p:spPr>
          <a:xfrm>
            <a:off x="91440" y="478720"/>
            <a:ext cx="34747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55A96"/>
                </a:solidFill>
                <a:latin typeface="아리따-돋움(TTF)-Light" panose="02020603020101020101" pitchFamily="18" charset="-127"/>
                <a:ea typeface="아리따-돋움(TTF)-Light" panose="02020603020101020101" pitchFamily="18" charset="-127"/>
              </a:rPr>
              <a:t>Crawler</a:t>
            </a:r>
            <a:endParaRPr lang="ko-KR" altLang="en-US" sz="3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355A96"/>
              </a:solidFill>
              <a:latin typeface="아리따-돋움(TTF)-Light" panose="02020603020101020101" pitchFamily="18" charset="-127"/>
              <a:ea typeface="아리따-돋움(TTF)-Light" panose="0202060302010102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ABC1F19B-2A36-444D-A592-1F562942DBAF}"/>
              </a:ext>
            </a:extLst>
          </p:cNvPr>
          <p:cNvSpPr txBox="1"/>
          <p:nvPr/>
        </p:nvSpPr>
        <p:spPr>
          <a:xfrm>
            <a:off x="7909559" y="3536307"/>
            <a:ext cx="3648451" cy="956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/>
              <a:t>상위 </a:t>
            </a:r>
            <a:r>
              <a:rPr lang="en-US" altLang="ko-KR" sz="2000" dirty="0"/>
              <a:t>10</a:t>
            </a:r>
            <a:r>
              <a:rPr lang="ko-KR" altLang="en-US" sz="2000" dirty="0"/>
              <a:t>개의 게임에 리뷰가</a:t>
            </a:r>
            <a:r>
              <a:rPr lang="en-US" altLang="ko-KR" sz="2000" dirty="0"/>
              <a:t> </a:t>
            </a:r>
            <a:r>
              <a:rPr lang="ko-KR" altLang="en-US" sz="2000" dirty="0"/>
              <a:t>집중 되어있다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="" xmlns:a16="http://schemas.microsoft.com/office/drawing/2014/main" id="{48D06F82-12DC-4727-955A-17DFA6422558}"/>
              </a:ext>
            </a:extLst>
          </p:cNvPr>
          <p:cNvSpPr/>
          <p:nvPr/>
        </p:nvSpPr>
        <p:spPr>
          <a:xfrm>
            <a:off x="-91440" y="113820"/>
            <a:ext cx="182880" cy="68806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Picture 2">
            <a:extLst>
              <a:ext uri="{FF2B5EF4-FFF2-40B4-BE49-F238E27FC236}">
                <a16:creationId xmlns="" xmlns:a16="http://schemas.microsoft.com/office/drawing/2014/main" id="{C62CC7D9-58FF-4285-8D86-6F631EE9B5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468" y="2047765"/>
            <a:ext cx="7104438" cy="4141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오디오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080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11"/>
    </mc:Choice>
    <mc:Fallback xmlns="">
      <p:transition spd="slow" advTm="65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705574F8-F920-45A1-960F-564DA8F31D88}"/>
              </a:ext>
            </a:extLst>
          </p:cNvPr>
          <p:cNvSpPr txBox="1"/>
          <p:nvPr/>
        </p:nvSpPr>
        <p:spPr>
          <a:xfrm>
            <a:off x="42848" y="294263"/>
            <a:ext cx="1758815" cy="307777"/>
          </a:xfrm>
          <a:prstGeom prst="rect">
            <a:avLst/>
          </a:prstGeom>
          <a:solidFill>
            <a:srgbClr val="355A96"/>
          </a:solidFill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3. Implementation</a:t>
            </a:r>
            <a:endParaRPr lang="ko-KR" altLang="en-US" sz="16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xmlns="" id="{CAED0D3B-67FA-40A0-9C7E-75489BBC7DD1}"/>
              </a:ext>
            </a:extLst>
          </p:cNvPr>
          <p:cNvSpPr/>
          <p:nvPr/>
        </p:nvSpPr>
        <p:spPr>
          <a:xfrm>
            <a:off x="1199414" y="1771417"/>
            <a:ext cx="10202779" cy="3664851"/>
          </a:xfrm>
          <a:prstGeom prst="rect">
            <a:avLst/>
          </a:prstGeom>
          <a:solidFill>
            <a:srgbClr val="355A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xmlns="" id="{B0CD3A08-B9C1-45B8-BE30-AA97B8BD968C}"/>
              </a:ext>
            </a:extLst>
          </p:cNvPr>
          <p:cNvSpPr/>
          <p:nvPr/>
        </p:nvSpPr>
        <p:spPr>
          <a:xfrm>
            <a:off x="0" y="2344153"/>
            <a:ext cx="12192000" cy="309211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23631734-654A-4EE2-B918-D2E215587F07}"/>
              </a:ext>
            </a:extLst>
          </p:cNvPr>
          <p:cNvSpPr/>
          <p:nvPr/>
        </p:nvSpPr>
        <p:spPr>
          <a:xfrm>
            <a:off x="91440" y="478720"/>
            <a:ext cx="34747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55A96"/>
                </a:solidFill>
                <a:latin typeface="아리따-돋움(TTF)-Light" panose="02020603020101020101" pitchFamily="18" charset="-127"/>
                <a:ea typeface="아리따-돋움(TTF)-Light" panose="02020603020101020101" pitchFamily="18" charset="-127"/>
              </a:rPr>
              <a:t>Crawler</a:t>
            </a:r>
            <a:endParaRPr lang="ko-KR" altLang="en-US" sz="3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355A96"/>
              </a:solidFill>
              <a:latin typeface="아리따-돋움(TTF)-Light" panose="02020603020101020101" pitchFamily="18" charset="-127"/>
              <a:ea typeface="아리따-돋움(TTF)-Light" panose="02020603020101020101" pitchFamily="18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xmlns="" id="{24B9253A-E9D5-465C-BDFC-C38EF3FFBE16}"/>
              </a:ext>
            </a:extLst>
          </p:cNvPr>
          <p:cNvSpPr/>
          <p:nvPr/>
        </p:nvSpPr>
        <p:spPr>
          <a:xfrm>
            <a:off x="-91440" y="104120"/>
            <a:ext cx="182880" cy="68806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xmlns="" id="{7A4B3E85-56EC-4834-8E84-99BF1BD50415}"/>
              </a:ext>
            </a:extLst>
          </p:cNvPr>
          <p:cNvSpPr/>
          <p:nvPr/>
        </p:nvSpPr>
        <p:spPr>
          <a:xfrm>
            <a:off x="0" y="6034497"/>
            <a:ext cx="12192000" cy="850490"/>
          </a:xfrm>
          <a:prstGeom prst="rect">
            <a:avLst/>
          </a:prstGeom>
          <a:solidFill>
            <a:srgbClr val="355A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D56695FD-C7F0-491F-8C18-E3B055ACADE7}"/>
              </a:ext>
            </a:extLst>
          </p:cNvPr>
          <p:cNvSpPr txBox="1"/>
          <p:nvPr/>
        </p:nvSpPr>
        <p:spPr>
          <a:xfrm>
            <a:off x="4919472" y="1272955"/>
            <a:ext cx="34747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rgbClr val="355A96"/>
                </a:solidFill>
              </a:rPr>
              <a:t>리뷰 </a:t>
            </a:r>
            <a:r>
              <a:rPr lang="en-US" altLang="ko-KR" sz="2800" dirty="0">
                <a:solidFill>
                  <a:srgbClr val="355A96"/>
                </a:solidFill>
              </a:rPr>
              <a:t>Crawler</a:t>
            </a:r>
            <a:endParaRPr lang="ko-KR" altLang="en-US" sz="2800" dirty="0">
              <a:solidFill>
                <a:srgbClr val="355A96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FC6D017F-E74F-46E2-85DB-D9C79B81C245}"/>
              </a:ext>
            </a:extLst>
          </p:cNvPr>
          <p:cNvSpPr txBox="1"/>
          <p:nvPr/>
        </p:nvSpPr>
        <p:spPr>
          <a:xfrm>
            <a:off x="5644896" y="2472919"/>
            <a:ext cx="4925568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각 게임에 대한 영어 리뷰를 </a:t>
            </a:r>
            <a:r>
              <a:rPr lang="ko-KR" altLang="en-US" dirty="0" smtClean="0"/>
              <a:t>최근 시간 순서로 </a:t>
            </a:r>
            <a:r>
              <a:rPr lang="ko-KR" altLang="en-US" dirty="0" err="1" smtClean="0"/>
              <a:t>크롤링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b="1" u="sng" dirty="0">
                <a:solidFill>
                  <a:schemeClr val="accent1"/>
                </a:solidFill>
              </a:rPr>
              <a:t>Issue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/>
              <a:t>Steam</a:t>
            </a:r>
            <a:r>
              <a:rPr lang="ko-KR" altLang="en-US" sz="1400" dirty="0"/>
              <a:t> 리뷰가 </a:t>
            </a:r>
            <a:r>
              <a:rPr lang="en-US" altLang="ko-KR" sz="1400" dirty="0"/>
              <a:t>Steam</a:t>
            </a:r>
            <a:r>
              <a:rPr lang="ko-KR" altLang="en-US" sz="1400" dirty="0"/>
              <a:t> 서버의</a:t>
            </a:r>
            <a:r>
              <a:rPr lang="en-US" altLang="ko-KR" sz="1400" dirty="0"/>
              <a:t> </a:t>
            </a:r>
            <a:r>
              <a:rPr lang="ko-KR" altLang="en-US" sz="1400" dirty="0"/>
              <a:t>문제로 전체 </a:t>
            </a:r>
            <a:r>
              <a:rPr lang="ko-KR" altLang="en-US" sz="1400" dirty="0" err="1"/>
              <a:t>크롤링이</a:t>
            </a:r>
            <a:r>
              <a:rPr lang="ko-KR" altLang="en-US" sz="1400" dirty="0"/>
              <a:t> 되지 않음</a:t>
            </a:r>
            <a:r>
              <a:rPr lang="en-US" altLang="ko-KR" sz="1400" dirty="0"/>
              <a:t>. (Steam </a:t>
            </a:r>
            <a:r>
              <a:rPr lang="ko-KR" altLang="en-US" sz="1400" dirty="0"/>
              <a:t>서버 자체가 끝까지 로드를 하지 못함</a:t>
            </a:r>
            <a:r>
              <a:rPr lang="en-US" altLang="ko-KR" sz="1400" dirty="0"/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위의 이슈를 위해 최대한 </a:t>
            </a:r>
            <a:r>
              <a:rPr lang="en-US" altLang="ko-KR" sz="1400" dirty="0"/>
              <a:t>Retry</a:t>
            </a:r>
            <a:r>
              <a:rPr lang="ko-KR" altLang="en-US" sz="1400" dirty="0"/>
              <a:t>를 </a:t>
            </a:r>
            <a:r>
              <a:rPr lang="ko-KR" altLang="en-US" sz="1400" dirty="0" smtClean="0"/>
              <a:t>하였으나</a:t>
            </a:r>
            <a:r>
              <a:rPr lang="en-US" altLang="ko-KR" sz="1400" dirty="0"/>
              <a:t>, </a:t>
            </a:r>
            <a:r>
              <a:rPr lang="ko-KR" altLang="en-US" sz="1400" dirty="0" smtClean="0"/>
              <a:t>동일한 문제가 발생함</a:t>
            </a:r>
            <a:r>
              <a:rPr lang="en-US" altLang="ko-KR" sz="1400" dirty="0" smtClean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또한 로드가 </a:t>
            </a:r>
            <a:r>
              <a:rPr lang="ko-KR" altLang="en-US" sz="1400" dirty="0"/>
              <a:t>빠르게 되지 않아 </a:t>
            </a:r>
            <a:r>
              <a:rPr lang="ko-KR" altLang="en-US" sz="1400" dirty="0" smtClean="0"/>
              <a:t>수집 속도가 느림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9E101A86-D0F3-49C0-BF19-687F0DB4B5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7137" y="2442541"/>
            <a:ext cx="3744087" cy="2830497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="" xmlns:a16="http://schemas.microsoft.com/office/drawing/2014/main" id="{48D06F82-12DC-4727-955A-17DFA6422558}"/>
              </a:ext>
            </a:extLst>
          </p:cNvPr>
          <p:cNvSpPr/>
          <p:nvPr/>
        </p:nvSpPr>
        <p:spPr>
          <a:xfrm>
            <a:off x="-91440" y="104118"/>
            <a:ext cx="182880" cy="68806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오디오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4870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748"/>
    </mc:Choice>
    <mc:Fallback>
      <p:transition spd="slow" advTm="337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705574F8-F920-45A1-960F-564DA8F31D88}"/>
              </a:ext>
            </a:extLst>
          </p:cNvPr>
          <p:cNvSpPr txBox="1"/>
          <p:nvPr/>
        </p:nvSpPr>
        <p:spPr>
          <a:xfrm>
            <a:off x="42848" y="294263"/>
            <a:ext cx="1758815" cy="307777"/>
          </a:xfrm>
          <a:prstGeom prst="rect">
            <a:avLst/>
          </a:prstGeom>
          <a:solidFill>
            <a:srgbClr val="355A96"/>
          </a:solidFill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3. Implementation</a:t>
            </a:r>
            <a:endParaRPr lang="ko-KR" altLang="en-US" sz="16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="" xmlns:a16="http://schemas.microsoft.com/office/drawing/2014/main" id="{CAED0D3B-67FA-40A0-9C7E-75489BBC7DD1}"/>
              </a:ext>
            </a:extLst>
          </p:cNvPr>
          <p:cNvSpPr/>
          <p:nvPr/>
        </p:nvSpPr>
        <p:spPr>
          <a:xfrm>
            <a:off x="1199414" y="1771417"/>
            <a:ext cx="10202779" cy="3664851"/>
          </a:xfrm>
          <a:prstGeom prst="rect">
            <a:avLst/>
          </a:prstGeom>
          <a:solidFill>
            <a:srgbClr val="355A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="" xmlns:a16="http://schemas.microsoft.com/office/drawing/2014/main" id="{B0CD3A08-B9C1-45B8-BE30-AA97B8BD968C}"/>
              </a:ext>
            </a:extLst>
          </p:cNvPr>
          <p:cNvSpPr/>
          <p:nvPr/>
        </p:nvSpPr>
        <p:spPr>
          <a:xfrm>
            <a:off x="0" y="2344153"/>
            <a:ext cx="12192000" cy="309211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="" xmlns:a16="http://schemas.microsoft.com/office/drawing/2014/main" id="{23631734-654A-4EE2-B918-D2E215587F07}"/>
              </a:ext>
            </a:extLst>
          </p:cNvPr>
          <p:cNvSpPr/>
          <p:nvPr/>
        </p:nvSpPr>
        <p:spPr>
          <a:xfrm>
            <a:off x="91440" y="478720"/>
            <a:ext cx="34747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55A96"/>
                </a:solidFill>
                <a:latin typeface="아리따-돋움(TTF)-Light" panose="02020603020101020101" pitchFamily="18" charset="-127"/>
                <a:ea typeface="아리따-돋움(TTF)-Light" panose="02020603020101020101" pitchFamily="18" charset="-127"/>
              </a:rPr>
              <a:t>Item-based </a:t>
            </a:r>
            <a:r>
              <a:rPr lang="en-US" altLang="ko-KR" sz="3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55A96"/>
                </a:solidFill>
                <a:latin typeface="아리따-돋움(TTF)-Light" panose="02020603020101020101" pitchFamily="18" charset="-127"/>
                <a:ea typeface="아리따-돋움(TTF)-Light" panose="02020603020101020101" pitchFamily="18" charset="-127"/>
              </a:rPr>
              <a:t>CF</a:t>
            </a:r>
            <a:endParaRPr lang="ko-KR" altLang="en-US" sz="3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355A96"/>
              </a:solidFill>
              <a:latin typeface="아리따-돋움(TTF)-Light" panose="02020603020101020101" pitchFamily="18" charset="-127"/>
              <a:ea typeface="아리따-돋움(TTF)-Light" panose="02020603020101020101" pitchFamily="18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="" xmlns:a16="http://schemas.microsoft.com/office/drawing/2014/main" id="{24B9253A-E9D5-465C-BDFC-C38EF3FFBE16}"/>
              </a:ext>
            </a:extLst>
          </p:cNvPr>
          <p:cNvSpPr/>
          <p:nvPr/>
        </p:nvSpPr>
        <p:spPr>
          <a:xfrm>
            <a:off x="-91440" y="104120"/>
            <a:ext cx="182880" cy="68806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="" xmlns:a16="http://schemas.microsoft.com/office/drawing/2014/main" id="{7A4B3E85-56EC-4834-8E84-99BF1BD50415}"/>
              </a:ext>
            </a:extLst>
          </p:cNvPr>
          <p:cNvSpPr/>
          <p:nvPr/>
        </p:nvSpPr>
        <p:spPr>
          <a:xfrm>
            <a:off x="0" y="6034497"/>
            <a:ext cx="12192000" cy="850490"/>
          </a:xfrm>
          <a:prstGeom prst="rect">
            <a:avLst/>
          </a:prstGeom>
          <a:solidFill>
            <a:srgbClr val="355A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48D06F82-12DC-4727-955A-17DFA6422558}"/>
              </a:ext>
            </a:extLst>
          </p:cNvPr>
          <p:cNvSpPr/>
          <p:nvPr/>
        </p:nvSpPr>
        <p:spPr>
          <a:xfrm>
            <a:off x="-91440" y="113820"/>
            <a:ext cx="182880" cy="68806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7C465F35-5634-4EF1-B2BE-CB2917D6FD74}"/>
              </a:ext>
            </a:extLst>
          </p:cNvPr>
          <p:cNvGrpSpPr/>
          <p:nvPr/>
        </p:nvGrpSpPr>
        <p:grpSpPr>
          <a:xfrm>
            <a:off x="3566160" y="2622041"/>
            <a:ext cx="2204103" cy="2814227"/>
            <a:chOff x="1199413" y="2622041"/>
            <a:chExt cx="2204103" cy="2814227"/>
          </a:xfrm>
        </p:grpSpPr>
        <p:pic>
          <p:nvPicPr>
            <p:cNvPr id="4" name="Picture 3" descr="Graphical user interface, application&#10;&#10;Description automatically generated">
              <a:extLst>
                <a:ext uri="{FF2B5EF4-FFF2-40B4-BE49-F238E27FC236}">
                  <a16:creationId xmlns="" xmlns:a16="http://schemas.microsoft.com/office/drawing/2014/main" id="{076A1A91-9E99-4DB7-85CF-B76A2BC0BAC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9413" y="2622041"/>
              <a:ext cx="2204103" cy="2536339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="" xmlns:a16="http://schemas.microsoft.com/office/drawing/2014/main" id="{9ED67AAC-8752-471F-AAEB-721269C22D2B}"/>
                </a:ext>
              </a:extLst>
            </p:cNvPr>
            <p:cNvSpPr txBox="1"/>
            <p:nvPr/>
          </p:nvSpPr>
          <p:spPr>
            <a:xfrm>
              <a:off x="1548831" y="5159269"/>
              <a:ext cx="15052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game.csv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="" xmlns:a16="http://schemas.microsoft.com/office/drawing/2014/main" id="{973A62DC-3889-4438-B80A-985335EDED06}"/>
              </a:ext>
            </a:extLst>
          </p:cNvPr>
          <p:cNvGrpSpPr/>
          <p:nvPr/>
        </p:nvGrpSpPr>
        <p:grpSpPr>
          <a:xfrm>
            <a:off x="6311401" y="2622930"/>
            <a:ext cx="2657889" cy="2813338"/>
            <a:chOff x="3530554" y="2622040"/>
            <a:chExt cx="2657889" cy="2813338"/>
          </a:xfrm>
        </p:grpSpPr>
        <p:pic>
          <p:nvPicPr>
            <p:cNvPr id="6" name="Picture 5" descr="Table&#10;&#10;Description automatically generated">
              <a:extLst>
                <a:ext uri="{FF2B5EF4-FFF2-40B4-BE49-F238E27FC236}">
                  <a16:creationId xmlns="" xmlns:a16="http://schemas.microsoft.com/office/drawing/2014/main" id="{BA7E5E6A-128D-49F5-984D-D964AE5DAB1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30554" y="2622040"/>
              <a:ext cx="2657889" cy="2536339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="" xmlns:a16="http://schemas.microsoft.com/office/drawing/2014/main" id="{C9F5D182-F93C-41D2-BA9D-D323D7A065A1}"/>
                </a:ext>
              </a:extLst>
            </p:cNvPr>
            <p:cNvSpPr txBox="1"/>
            <p:nvPr/>
          </p:nvSpPr>
          <p:spPr>
            <a:xfrm>
              <a:off x="4109255" y="5158379"/>
              <a:ext cx="15052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review.csv</a:t>
              </a: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E6C33DBB-8D17-4550-8933-B8855A2701FD}"/>
              </a:ext>
            </a:extLst>
          </p:cNvPr>
          <p:cNvSpPr txBox="1"/>
          <p:nvPr/>
        </p:nvSpPr>
        <p:spPr>
          <a:xfrm>
            <a:off x="3222710" y="1272955"/>
            <a:ext cx="57465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rgbClr val="355A96"/>
                </a:solidFill>
              </a:rPr>
              <a:t>CF-Item using KNN</a:t>
            </a:r>
            <a:endParaRPr lang="ko-KR" altLang="en-US" sz="2800" dirty="0">
              <a:solidFill>
                <a:srgbClr val="355A96"/>
              </a:solidFill>
            </a:endParaRPr>
          </a:p>
        </p:txBody>
      </p:sp>
      <p:pic>
        <p:nvPicPr>
          <p:cNvPr id="5" name="오디오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168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792"/>
    </mc:Choice>
    <mc:Fallback xmlns="">
      <p:transition spd="slow" advTm="137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B76B29C2-EB3F-40FE-9908-8B93E4235B78}"/>
              </a:ext>
            </a:extLst>
          </p:cNvPr>
          <p:cNvSpPr txBox="1"/>
          <p:nvPr/>
        </p:nvSpPr>
        <p:spPr>
          <a:xfrm>
            <a:off x="42848" y="294263"/>
            <a:ext cx="1758815" cy="307777"/>
          </a:xfrm>
          <a:prstGeom prst="rect">
            <a:avLst/>
          </a:prstGeom>
          <a:solidFill>
            <a:srgbClr val="355A96"/>
          </a:solidFill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3. Implementation</a:t>
            </a:r>
            <a:endParaRPr lang="ko-KR" altLang="en-US" sz="16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48D06F82-12DC-4727-955A-17DFA6422558}"/>
              </a:ext>
            </a:extLst>
          </p:cNvPr>
          <p:cNvSpPr/>
          <p:nvPr/>
        </p:nvSpPr>
        <p:spPr>
          <a:xfrm>
            <a:off x="-91440" y="104120"/>
            <a:ext cx="182880" cy="68806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ABF26904-18C6-4777-B07D-99A5D2F8A480}"/>
              </a:ext>
            </a:extLst>
          </p:cNvPr>
          <p:cNvSpPr/>
          <p:nvPr/>
        </p:nvSpPr>
        <p:spPr>
          <a:xfrm>
            <a:off x="192470" y="1501900"/>
            <a:ext cx="2930874" cy="398820"/>
          </a:xfrm>
          <a:prstGeom prst="rect">
            <a:avLst/>
          </a:prstGeom>
          <a:solidFill>
            <a:srgbClr val="355A96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아리따-돋움(TTF)-Light" panose="02020603020101020101" pitchFamily="18" charset="-127"/>
                <a:ea typeface="아리따-돋움(TTF)-Light" panose="02020603020101020101" pitchFamily="18" charset="-127"/>
              </a:rPr>
              <a:t>Pivot 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아리따-돋움(TTF)-Light" panose="02020603020101020101" pitchFamily="18" charset="-127"/>
                <a:ea typeface="아리따-돋움(TTF)-Light" panose="02020603020101020101" pitchFamily="18" charset="-127"/>
              </a:rPr>
              <a:t>된 데이터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="" xmlns:a16="http://schemas.microsoft.com/office/drawing/2014/main" id="{CCAB9C50-DF0E-4566-B226-72E2DA13471E}"/>
              </a:ext>
            </a:extLst>
          </p:cNvPr>
          <p:cNvCxnSpPr/>
          <p:nvPr/>
        </p:nvCxnSpPr>
        <p:spPr>
          <a:xfrm>
            <a:off x="7682809" y="1914250"/>
            <a:ext cx="0" cy="4113902"/>
          </a:xfrm>
          <a:prstGeom prst="line">
            <a:avLst/>
          </a:prstGeom>
          <a:ln>
            <a:solidFill>
              <a:srgbClr val="355A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="" xmlns:a16="http://schemas.microsoft.com/office/drawing/2014/main" id="{0E9DA1DA-45E8-4BEB-BEE6-85B2C5D2E03D}"/>
              </a:ext>
            </a:extLst>
          </p:cNvPr>
          <p:cNvSpPr/>
          <p:nvPr/>
        </p:nvSpPr>
        <p:spPr>
          <a:xfrm>
            <a:off x="91440" y="478720"/>
            <a:ext cx="34747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55A96"/>
                </a:solidFill>
                <a:latin typeface="아리따-돋움(TTF)-Light" panose="02020603020101020101" pitchFamily="18" charset="-127"/>
                <a:ea typeface="아리따-돋움(TTF)-Light" panose="02020603020101020101" pitchFamily="18" charset="-127"/>
              </a:rPr>
              <a:t>Item-based CF</a:t>
            </a:r>
            <a:endParaRPr lang="ko-KR" altLang="en-US" sz="3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355A96"/>
              </a:solidFill>
              <a:latin typeface="아리따-돋움(TTF)-Light" panose="02020603020101020101" pitchFamily="18" charset="-127"/>
              <a:ea typeface="아리따-돋움(TTF)-Light" panose="0202060302010102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ABC1F19B-2A36-444D-A592-1F562942DBAF}"/>
              </a:ext>
            </a:extLst>
          </p:cNvPr>
          <p:cNvSpPr txBox="1"/>
          <p:nvPr/>
        </p:nvSpPr>
        <p:spPr>
          <a:xfrm>
            <a:off x="7909559" y="3536307"/>
            <a:ext cx="3648451" cy="956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/>
              <a:t>모델을 학습시킬 </a:t>
            </a:r>
            <a:r>
              <a:rPr lang="en-US" altLang="ko-KR" sz="2000" dirty="0"/>
              <a:t>Item </a:t>
            </a:r>
            <a:r>
              <a:rPr lang="ko-KR" altLang="en-US" sz="2000" dirty="0"/>
              <a:t>기반으로 </a:t>
            </a:r>
            <a:r>
              <a:rPr lang="en-US" altLang="ko-KR" sz="2000" dirty="0"/>
              <a:t>Pivot</a:t>
            </a:r>
            <a:r>
              <a:rPr lang="ko-KR" altLang="en-US" sz="2000" dirty="0"/>
              <a:t>한 데이터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="" xmlns:a16="http://schemas.microsoft.com/office/drawing/2014/main" id="{48D06F82-12DC-4727-955A-17DFA6422558}"/>
              </a:ext>
            </a:extLst>
          </p:cNvPr>
          <p:cNvSpPr/>
          <p:nvPr/>
        </p:nvSpPr>
        <p:spPr>
          <a:xfrm>
            <a:off x="-91440" y="113820"/>
            <a:ext cx="182880" cy="68806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Picture 2">
            <a:extLst>
              <a:ext uri="{FF2B5EF4-FFF2-40B4-BE49-F238E27FC236}">
                <a16:creationId xmlns="" xmlns:a16="http://schemas.microsoft.com/office/drawing/2014/main" id="{C62CC7D9-58FF-4285-8D86-6F631EE9B5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102191" y="2780686"/>
            <a:ext cx="6194714" cy="2919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ight Brace 1">
            <a:extLst>
              <a:ext uri="{FF2B5EF4-FFF2-40B4-BE49-F238E27FC236}">
                <a16:creationId xmlns="" xmlns:a16="http://schemas.microsoft.com/office/drawing/2014/main" id="{123F5369-B127-44F8-A06C-20BB351744D9}"/>
              </a:ext>
            </a:extLst>
          </p:cNvPr>
          <p:cNvSpPr/>
          <p:nvPr/>
        </p:nvSpPr>
        <p:spPr>
          <a:xfrm rot="16200000">
            <a:off x="4080559" y="-233278"/>
            <a:ext cx="347751" cy="6084938"/>
          </a:xfrm>
          <a:prstGeom prst="rightBrace">
            <a:avLst>
              <a:gd name="adj1" fmla="val 8333"/>
              <a:gd name="adj2" fmla="val 76733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70B6F22D-ED21-4896-90FF-25CF2D9FD209}"/>
              </a:ext>
            </a:extLst>
          </p:cNvPr>
          <p:cNvSpPr txBox="1"/>
          <p:nvPr/>
        </p:nvSpPr>
        <p:spPr>
          <a:xfrm>
            <a:off x="5553086" y="2277569"/>
            <a:ext cx="6617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Users</a:t>
            </a:r>
          </a:p>
        </p:txBody>
      </p:sp>
      <p:sp>
        <p:nvSpPr>
          <p:cNvPr id="20" name="Right Brace 19">
            <a:extLst>
              <a:ext uri="{FF2B5EF4-FFF2-40B4-BE49-F238E27FC236}">
                <a16:creationId xmlns="" xmlns:a16="http://schemas.microsoft.com/office/drawing/2014/main" id="{56C2063D-7A5D-4BA2-BCCD-CBEDF8DF198B}"/>
              </a:ext>
            </a:extLst>
          </p:cNvPr>
          <p:cNvSpPr/>
          <p:nvPr/>
        </p:nvSpPr>
        <p:spPr>
          <a:xfrm rot="10800000">
            <a:off x="814941" y="3493349"/>
            <a:ext cx="347751" cy="1903011"/>
          </a:xfrm>
          <a:prstGeom prst="rightBrace">
            <a:avLst>
              <a:gd name="adj1" fmla="val 8333"/>
              <a:gd name="adj2" fmla="val 76733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7F3A264E-1EEC-40BA-BFF8-EEDE5D58D126}"/>
              </a:ext>
            </a:extLst>
          </p:cNvPr>
          <p:cNvSpPr txBox="1"/>
          <p:nvPr/>
        </p:nvSpPr>
        <p:spPr>
          <a:xfrm>
            <a:off x="91070" y="3783281"/>
            <a:ext cx="6617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Games</a:t>
            </a:r>
          </a:p>
        </p:txBody>
      </p:sp>
      <p:pic>
        <p:nvPicPr>
          <p:cNvPr id="4" name="오디오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338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61"/>
    </mc:Choice>
    <mc:Fallback xmlns="">
      <p:transition spd="slow" advTm="54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705574F8-F920-45A1-960F-564DA8F31D88}"/>
              </a:ext>
            </a:extLst>
          </p:cNvPr>
          <p:cNvSpPr txBox="1"/>
          <p:nvPr/>
        </p:nvSpPr>
        <p:spPr>
          <a:xfrm>
            <a:off x="42848" y="294263"/>
            <a:ext cx="1758815" cy="307777"/>
          </a:xfrm>
          <a:prstGeom prst="rect">
            <a:avLst/>
          </a:prstGeom>
          <a:solidFill>
            <a:srgbClr val="355A96"/>
          </a:solidFill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3. Implementation</a:t>
            </a:r>
            <a:endParaRPr lang="ko-KR" altLang="en-US" sz="16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="" xmlns:a16="http://schemas.microsoft.com/office/drawing/2014/main" id="{CAED0D3B-67FA-40A0-9C7E-75489BBC7DD1}"/>
              </a:ext>
            </a:extLst>
          </p:cNvPr>
          <p:cNvSpPr/>
          <p:nvPr/>
        </p:nvSpPr>
        <p:spPr>
          <a:xfrm>
            <a:off x="1199414" y="1771417"/>
            <a:ext cx="10202779" cy="3664851"/>
          </a:xfrm>
          <a:prstGeom prst="rect">
            <a:avLst/>
          </a:prstGeom>
          <a:solidFill>
            <a:srgbClr val="355A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="" xmlns:a16="http://schemas.microsoft.com/office/drawing/2014/main" id="{B0CD3A08-B9C1-45B8-BE30-AA97B8BD968C}"/>
              </a:ext>
            </a:extLst>
          </p:cNvPr>
          <p:cNvSpPr/>
          <p:nvPr/>
        </p:nvSpPr>
        <p:spPr>
          <a:xfrm>
            <a:off x="0" y="2344153"/>
            <a:ext cx="12192000" cy="309211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="" xmlns:a16="http://schemas.microsoft.com/office/drawing/2014/main" id="{23631734-654A-4EE2-B918-D2E215587F07}"/>
              </a:ext>
            </a:extLst>
          </p:cNvPr>
          <p:cNvSpPr/>
          <p:nvPr/>
        </p:nvSpPr>
        <p:spPr>
          <a:xfrm>
            <a:off x="91440" y="478720"/>
            <a:ext cx="34747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55A96"/>
                </a:solidFill>
                <a:latin typeface="아리따-돋움(TTF)-Light" panose="02020603020101020101" pitchFamily="18" charset="-127"/>
                <a:ea typeface="아리따-돋움(TTF)-Light" panose="02020603020101020101" pitchFamily="18" charset="-127"/>
              </a:rPr>
              <a:t>Item-based CF</a:t>
            </a:r>
            <a:endParaRPr lang="ko-KR" altLang="en-US" sz="3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355A96"/>
              </a:solidFill>
              <a:latin typeface="아리따-돋움(TTF)-Light" panose="02020603020101020101" pitchFamily="18" charset="-127"/>
              <a:ea typeface="아리따-돋움(TTF)-Light" panose="02020603020101020101" pitchFamily="18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="" xmlns:a16="http://schemas.microsoft.com/office/drawing/2014/main" id="{24B9253A-E9D5-465C-BDFC-C38EF3FFBE16}"/>
              </a:ext>
            </a:extLst>
          </p:cNvPr>
          <p:cNvSpPr/>
          <p:nvPr/>
        </p:nvSpPr>
        <p:spPr>
          <a:xfrm>
            <a:off x="-91440" y="104120"/>
            <a:ext cx="182880" cy="68806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="" xmlns:a16="http://schemas.microsoft.com/office/drawing/2014/main" id="{7A4B3E85-56EC-4834-8E84-99BF1BD50415}"/>
              </a:ext>
            </a:extLst>
          </p:cNvPr>
          <p:cNvSpPr/>
          <p:nvPr/>
        </p:nvSpPr>
        <p:spPr>
          <a:xfrm>
            <a:off x="0" y="6034497"/>
            <a:ext cx="12192000" cy="850490"/>
          </a:xfrm>
          <a:prstGeom prst="rect">
            <a:avLst/>
          </a:prstGeom>
          <a:solidFill>
            <a:srgbClr val="355A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48D06F82-12DC-4727-955A-17DFA6422558}"/>
              </a:ext>
            </a:extLst>
          </p:cNvPr>
          <p:cNvSpPr/>
          <p:nvPr/>
        </p:nvSpPr>
        <p:spPr>
          <a:xfrm>
            <a:off x="-91440" y="113820"/>
            <a:ext cx="182880" cy="68806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E6C33DBB-8D17-4550-8933-B8855A2701FD}"/>
              </a:ext>
            </a:extLst>
          </p:cNvPr>
          <p:cNvSpPr txBox="1"/>
          <p:nvPr/>
        </p:nvSpPr>
        <p:spPr>
          <a:xfrm>
            <a:off x="2737104" y="1272955"/>
            <a:ext cx="67177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rgbClr val="355A96"/>
                </a:solidFill>
              </a:rPr>
              <a:t>CF-Item using KNN Result</a:t>
            </a:r>
            <a:endParaRPr lang="ko-KR" altLang="en-US" sz="2800" dirty="0">
              <a:solidFill>
                <a:srgbClr val="355A96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="" xmlns:a16="http://schemas.microsoft.com/office/drawing/2014/main" id="{223D2809-9C74-441A-8854-C1145102FC0A}"/>
              </a:ext>
            </a:extLst>
          </p:cNvPr>
          <p:cNvGrpSpPr/>
          <p:nvPr/>
        </p:nvGrpSpPr>
        <p:grpSpPr>
          <a:xfrm>
            <a:off x="2976170" y="2418783"/>
            <a:ext cx="6219506" cy="2518606"/>
            <a:chOff x="6808184" y="2795616"/>
            <a:chExt cx="4594008" cy="1860356"/>
          </a:xfrm>
        </p:grpSpPr>
        <p:pic>
          <p:nvPicPr>
            <p:cNvPr id="9" name="Picture 8" descr="A picture containing graphical user interface&#10;&#10;Description automatically generated">
              <a:extLst>
                <a:ext uri="{FF2B5EF4-FFF2-40B4-BE49-F238E27FC236}">
                  <a16:creationId xmlns="" xmlns:a16="http://schemas.microsoft.com/office/drawing/2014/main" id="{693574B2-5E9C-484A-9966-E879568F350A}"/>
                </a:ext>
              </a:extLst>
            </p:cNvPr>
            <p:cNvPicPr>
              <a:picLocks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2326"/>
            <a:stretch/>
          </p:blipFill>
          <p:spPr>
            <a:xfrm>
              <a:off x="6808184" y="3124445"/>
              <a:ext cx="4594008" cy="1531527"/>
            </a:xfrm>
            <a:prstGeom prst="rect">
              <a:avLst/>
            </a:prstGeom>
          </p:spPr>
        </p:pic>
        <p:grpSp>
          <p:nvGrpSpPr>
            <p:cNvPr id="3" name="Group 2">
              <a:extLst>
                <a:ext uri="{FF2B5EF4-FFF2-40B4-BE49-F238E27FC236}">
                  <a16:creationId xmlns="" xmlns:a16="http://schemas.microsoft.com/office/drawing/2014/main" id="{F6945C03-F9C8-447D-A6D1-09740633ACF9}"/>
                </a:ext>
              </a:extLst>
            </p:cNvPr>
            <p:cNvGrpSpPr/>
            <p:nvPr/>
          </p:nvGrpSpPr>
          <p:grpSpPr>
            <a:xfrm>
              <a:off x="8524875" y="2795616"/>
              <a:ext cx="1206034" cy="411134"/>
              <a:chOff x="8524875" y="2795616"/>
              <a:chExt cx="1206034" cy="411134"/>
            </a:xfrm>
          </p:grpSpPr>
          <p:cxnSp>
            <p:nvCxnSpPr>
              <p:cNvPr id="18" name="직선 연결선 34">
                <a:extLst>
                  <a:ext uri="{FF2B5EF4-FFF2-40B4-BE49-F238E27FC236}">
                    <a16:creationId xmlns="" xmlns:a16="http://schemas.microsoft.com/office/drawing/2014/main" id="{4CA1E3F3-B8AF-407B-A477-BDE9D958040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524875" y="2980944"/>
                <a:ext cx="566637" cy="225806"/>
              </a:xfrm>
              <a:prstGeom prst="line">
                <a:avLst/>
              </a:prstGeom>
              <a:ln w="28575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TextBox 13">
                <a:extLst>
                  <a:ext uri="{FF2B5EF4-FFF2-40B4-BE49-F238E27FC236}">
                    <a16:creationId xmlns="" xmlns:a16="http://schemas.microsoft.com/office/drawing/2014/main" id="{538EF301-24E6-4828-A163-EF3DEB92A6FE}"/>
                  </a:ext>
                </a:extLst>
              </p:cNvPr>
              <p:cNvSpPr txBox="1"/>
              <p:nvPr/>
            </p:nvSpPr>
            <p:spPr>
              <a:xfrm>
                <a:off x="9105188" y="2795616"/>
                <a:ext cx="62572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/>
                  <a:t>GTA V</a:t>
                </a:r>
              </a:p>
            </p:txBody>
          </p:sp>
          <p:sp>
            <p:nvSpPr>
              <p:cNvPr id="19" name="직사각형 40">
                <a:extLst>
                  <a:ext uri="{FF2B5EF4-FFF2-40B4-BE49-F238E27FC236}">
                    <a16:creationId xmlns="" xmlns:a16="http://schemas.microsoft.com/office/drawing/2014/main" id="{16BC9FD5-8983-458D-A419-DBD77FA2C753}"/>
                  </a:ext>
                </a:extLst>
              </p:cNvPr>
              <p:cNvSpPr/>
              <p:nvPr/>
            </p:nvSpPr>
            <p:spPr>
              <a:xfrm rot="10800000">
                <a:off x="9045619" y="2934116"/>
                <a:ext cx="91785" cy="93656"/>
              </a:xfrm>
              <a:prstGeom prst="rect">
                <a:avLst/>
              </a:prstGeom>
              <a:solidFill>
                <a:srgbClr val="355A96"/>
              </a:solidFill>
              <a:ln w="25400">
                <a:solidFill>
                  <a:srgbClr val="355A9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F1A913D1-E86F-4B78-8803-CEBC3F4A7CA7}"/>
              </a:ext>
            </a:extLst>
          </p:cNvPr>
          <p:cNvSpPr txBox="1"/>
          <p:nvPr/>
        </p:nvSpPr>
        <p:spPr>
          <a:xfrm>
            <a:off x="4542532" y="4977914"/>
            <a:ext cx="30795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Top</a:t>
            </a:r>
            <a:r>
              <a:rPr lang="ko-KR" altLang="en-US" sz="1200" dirty="0"/>
              <a:t> </a:t>
            </a:r>
            <a:r>
              <a:rPr lang="en-US" altLang="ko-KR" sz="1200" dirty="0"/>
              <a:t>10</a:t>
            </a:r>
            <a:r>
              <a:rPr lang="ko-KR" altLang="en-US" sz="1200" dirty="0"/>
              <a:t> </a:t>
            </a:r>
            <a:r>
              <a:rPr lang="en-US" altLang="ko-KR" sz="1200" dirty="0"/>
              <a:t>Recommendations</a:t>
            </a:r>
            <a:endParaRPr lang="en-US" sz="1200" dirty="0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7CC4D5FC-AD55-4AAF-B3AF-834F05EB2011}"/>
              </a:ext>
            </a:extLst>
          </p:cNvPr>
          <p:cNvSpPr txBox="1"/>
          <p:nvPr/>
        </p:nvSpPr>
        <p:spPr>
          <a:xfrm>
            <a:off x="2736696" y="5574768"/>
            <a:ext cx="66912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추천된 게임들의 거리가 서로 큰 차이가 없음을 확인할 수 있다</a:t>
            </a:r>
            <a:endParaRPr lang="en-US" dirty="0"/>
          </a:p>
        </p:txBody>
      </p:sp>
      <p:pic>
        <p:nvPicPr>
          <p:cNvPr id="4" name="오디오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882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419"/>
    </mc:Choice>
    <mc:Fallback xmlns="">
      <p:transition spd="slow" advTm="114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705574F8-F920-45A1-960F-564DA8F31D88}"/>
              </a:ext>
            </a:extLst>
          </p:cNvPr>
          <p:cNvSpPr txBox="1"/>
          <p:nvPr/>
        </p:nvSpPr>
        <p:spPr>
          <a:xfrm>
            <a:off x="42848" y="294263"/>
            <a:ext cx="1758815" cy="307777"/>
          </a:xfrm>
          <a:prstGeom prst="rect">
            <a:avLst/>
          </a:prstGeom>
          <a:solidFill>
            <a:srgbClr val="355A96"/>
          </a:solidFill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3. Implementation</a:t>
            </a:r>
            <a:endParaRPr lang="ko-KR" altLang="en-US" sz="16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="" xmlns:a16="http://schemas.microsoft.com/office/drawing/2014/main" id="{CAED0D3B-67FA-40A0-9C7E-75489BBC7DD1}"/>
              </a:ext>
            </a:extLst>
          </p:cNvPr>
          <p:cNvSpPr/>
          <p:nvPr/>
        </p:nvSpPr>
        <p:spPr>
          <a:xfrm>
            <a:off x="1199414" y="1771417"/>
            <a:ext cx="10202779" cy="3664851"/>
          </a:xfrm>
          <a:prstGeom prst="rect">
            <a:avLst/>
          </a:prstGeom>
          <a:solidFill>
            <a:srgbClr val="355A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="" xmlns:a16="http://schemas.microsoft.com/office/drawing/2014/main" id="{B0CD3A08-B9C1-45B8-BE30-AA97B8BD968C}"/>
              </a:ext>
            </a:extLst>
          </p:cNvPr>
          <p:cNvSpPr/>
          <p:nvPr/>
        </p:nvSpPr>
        <p:spPr>
          <a:xfrm>
            <a:off x="0" y="2372288"/>
            <a:ext cx="12192000" cy="309211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="" xmlns:a16="http://schemas.microsoft.com/office/drawing/2014/main" id="{23631734-654A-4EE2-B918-D2E215587F07}"/>
              </a:ext>
            </a:extLst>
          </p:cNvPr>
          <p:cNvSpPr/>
          <p:nvPr/>
        </p:nvSpPr>
        <p:spPr>
          <a:xfrm>
            <a:off x="91440" y="478720"/>
            <a:ext cx="34747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55A96"/>
                </a:solidFill>
                <a:latin typeface="아리따-돋움(TTF)-Light" panose="02020603020101020101" pitchFamily="18" charset="-127"/>
                <a:ea typeface="아리따-돋움(TTF)-Light" panose="02020603020101020101" pitchFamily="18" charset="-127"/>
              </a:rPr>
              <a:t>Item-based CF</a:t>
            </a:r>
            <a:endParaRPr lang="ko-KR" altLang="en-US" sz="3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355A96"/>
              </a:solidFill>
              <a:latin typeface="아리따-돋움(TTF)-Light" panose="02020603020101020101" pitchFamily="18" charset="-127"/>
              <a:ea typeface="아리따-돋움(TTF)-Light" panose="02020603020101020101" pitchFamily="18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="" xmlns:a16="http://schemas.microsoft.com/office/drawing/2014/main" id="{24B9253A-E9D5-465C-BDFC-C38EF3FFBE16}"/>
              </a:ext>
            </a:extLst>
          </p:cNvPr>
          <p:cNvSpPr/>
          <p:nvPr/>
        </p:nvSpPr>
        <p:spPr>
          <a:xfrm>
            <a:off x="-91440" y="104120"/>
            <a:ext cx="182880" cy="68806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="" xmlns:a16="http://schemas.microsoft.com/office/drawing/2014/main" id="{7A4B3E85-56EC-4834-8E84-99BF1BD50415}"/>
              </a:ext>
            </a:extLst>
          </p:cNvPr>
          <p:cNvSpPr/>
          <p:nvPr/>
        </p:nvSpPr>
        <p:spPr>
          <a:xfrm>
            <a:off x="0" y="6034497"/>
            <a:ext cx="12192000" cy="850490"/>
          </a:xfrm>
          <a:prstGeom prst="rect">
            <a:avLst/>
          </a:prstGeom>
          <a:solidFill>
            <a:srgbClr val="355A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48D06F82-12DC-4727-955A-17DFA6422558}"/>
              </a:ext>
            </a:extLst>
          </p:cNvPr>
          <p:cNvSpPr/>
          <p:nvPr/>
        </p:nvSpPr>
        <p:spPr>
          <a:xfrm>
            <a:off x="-91440" y="113820"/>
            <a:ext cx="182880" cy="68806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E6C33DBB-8D17-4550-8933-B8855A2701FD}"/>
              </a:ext>
            </a:extLst>
          </p:cNvPr>
          <p:cNvSpPr txBox="1"/>
          <p:nvPr/>
        </p:nvSpPr>
        <p:spPr>
          <a:xfrm>
            <a:off x="4358640" y="1272955"/>
            <a:ext cx="34747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rgbClr val="355A96"/>
                </a:solidFill>
              </a:rPr>
              <a:t>Sentiment Analyzer</a:t>
            </a:r>
            <a:endParaRPr lang="ko-KR" altLang="en-US" sz="2800" dirty="0">
              <a:solidFill>
                <a:srgbClr val="355A96"/>
              </a:solidFill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="" xmlns:a16="http://schemas.microsoft.com/office/drawing/2014/main" id="{1E670485-3469-47FE-A6EF-D8FCB2301B2C}"/>
              </a:ext>
            </a:extLst>
          </p:cNvPr>
          <p:cNvGrpSpPr/>
          <p:nvPr/>
        </p:nvGrpSpPr>
        <p:grpSpPr>
          <a:xfrm>
            <a:off x="2104417" y="2470678"/>
            <a:ext cx="8757416" cy="2915843"/>
            <a:chOff x="2203704" y="2470678"/>
            <a:chExt cx="8757416" cy="2915843"/>
          </a:xfrm>
        </p:grpSpPr>
        <p:grpSp>
          <p:nvGrpSpPr>
            <p:cNvPr id="31" name="Group 30">
              <a:extLst>
                <a:ext uri="{FF2B5EF4-FFF2-40B4-BE49-F238E27FC236}">
                  <a16:creationId xmlns="" xmlns:a16="http://schemas.microsoft.com/office/drawing/2014/main" id="{2A0466D5-3070-45A5-AC93-D9CD303594F1}"/>
                </a:ext>
              </a:extLst>
            </p:cNvPr>
            <p:cNvGrpSpPr/>
            <p:nvPr/>
          </p:nvGrpSpPr>
          <p:grpSpPr>
            <a:xfrm>
              <a:off x="2203704" y="2470678"/>
              <a:ext cx="2724912" cy="2915843"/>
              <a:chOff x="1481329" y="2442541"/>
              <a:chExt cx="2724912" cy="2915843"/>
            </a:xfrm>
          </p:grpSpPr>
          <p:pic>
            <p:nvPicPr>
              <p:cNvPr id="21" name="Picture 20">
                <a:extLst>
                  <a:ext uri="{FF2B5EF4-FFF2-40B4-BE49-F238E27FC236}">
                    <a16:creationId xmlns="" xmlns:a16="http://schemas.microsoft.com/office/drawing/2014/main" id="{82DFB2E1-0765-4CF2-8F43-335B6E473C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81329" y="2487152"/>
                <a:ext cx="2660882" cy="2806115"/>
              </a:xfrm>
              <a:prstGeom prst="rect">
                <a:avLst/>
              </a:prstGeom>
            </p:spPr>
          </p:pic>
          <p:sp>
            <p:nvSpPr>
              <p:cNvPr id="15" name="Rectangle 14">
                <a:extLst>
                  <a:ext uri="{FF2B5EF4-FFF2-40B4-BE49-F238E27FC236}">
                    <a16:creationId xmlns="" xmlns:a16="http://schemas.microsoft.com/office/drawing/2014/main" id="{69E43239-282C-42D1-B155-5A06A52E1A7A}"/>
                  </a:ext>
                </a:extLst>
              </p:cNvPr>
              <p:cNvSpPr/>
              <p:nvPr/>
            </p:nvSpPr>
            <p:spPr>
              <a:xfrm>
                <a:off x="2752345" y="2442541"/>
                <a:ext cx="1453896" cy="2915843"/>
              </a:xfrm>
              <a:prstGeom prst="rect">
                <a:avLst/>
              </a:prstGeom>
              <a:noFill/>
              <a:ln w="19050">
                <a:solidFill>
                  <a:srgbClr val="355A9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3" name="Arrow: Right 32">
              <a:extLst>
                <a:ext uri="{FF2B5EF4-FFF2-40B4-BE49-F238E27FC236}">
                  <a16:creationId xmlns="" xmlns:a16="http://schemas.microsoft.com/office/drawing/2014/main" id="{F7859728-FE90-40FC-9A56-FEE6A67D85F8}"/>
                </a:ext>
              </a:extLst>
            </p:cNvPr>
            <p:cNvSpPr/>
            <p:nvPr/>
          </p:nvSpPr>
          <p:spPr>
            <a:xfrm>
              <a:off x="5248634" y="3768579"/>
              <a:ext cx="594360" cy="32004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Box 33">
              <a:extLst>
                <a:ext uri="{FF2B5EF4-FFF2-40B4-BE49-F238E27FC236}">
                  <a16:creationId xmlns="" xmlns:a16="http://schemas.microsoft.com/office/drawing/2014/main" id="{1A26673B-874C-4562-9DEA-ED74ADB5B2BA}"/>
                </a:ext>
              </a:extLst>
            </p:cNvPr>
            <p:cNvSpPr txBox="1"/>
            <p:nvPr/>
          </p:nvSpPr>
          <p:spPr>
            <a:xfrm>
              <a:off x="6163012" y="3743933"/>
              <a:ext cx="47981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자연어 리뷰를 </a:t>
              </a:r>
              <a:r>
                <a:rPr lang="en-US" dirty="0"/>
                <a:t>-1 </a:t>
              </a:r>
              <a:r>
                <a:rPr lang="ko-KR" altLang="en-US" dirty="0"/>
                <a:t>과</a:t>
              </a:r>
              <a:r>
                <a:rPr lang="ko-KR" altLang="en-US" dirty="0" smtClean="0"/>
                <a:t> </a:t>
              </a:r>
              <a:r>
                <a:rPr lang="en-US" altLang="ko-KR" dirty="0"/>
                <a:t>1</a:t>
              </a:r>
              <a:r>
                <a:rPr lang="ko-KR" altLang="en-US" dirty="0"/>
                <a:t>의 </a:t>
              </a:r>
              <a:r>
                <a:rPr lang="ko-KR" altLang="en-US" dirty="0" smtClean="0"/>
                <a:t>사이의 값으로 </a:t>
              </a:r>
              <a:r>
                <a:rPr lang="ko-KR" altLang="en-US" dirty="0"/>
                <a:t>변환</a:t>
              </a:r>
              <a:endParaRPr lang="en-US" dirty="0"/>
            </a:p>
          </p:txBody>
        </p:sp>
      </p:grpSp>
      <p:pic>
        <p:nvPicPr>
          <p:cNvPr id="3" name="오디오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969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781"/>
    </mc:Choice>
    <mc:Fallback xmlns="">
      <p:transition spd="slow" advTm="157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705574F8-F920-45A1-960F-564DA8F31D88}"/>
              </a:ext>
            </a:extLst>
          </p:cNvPr>
          <p:cNvSpPr txBox="1"/>
          <p:nvPr/>
        </p:nvSpPr>
        <p:spPr>
          <a:xfrm>
            <a:off x="42848" y="294263"/>
            <a:ext cx="1758815" cy="307777"/>
          </a:xfrm>
          <a:prstGeom prst="rect">
            <a:avLst/>
          </a:prstGeom>
          <a:solidFill>
            <a:srgbClr val="355A96"/>
          </a:solidFill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3. Implementation</a:t>
            </a:r>
            <a:endParaRPr lang="ko-KR" altLang="en-US" sz="16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="" xmlns:a16="http://schemas.microsoft.com/office/drawing/2014/main" id="{CAED0D3B-67FA-40A0-9C7E-75489BBC7DD1}"/>
              </a:ext>
            </a:extLst>
          </p:cNvPr>
          <p:cNvSpPr/>
          <p:nvPr/>
        </p:nvSpPr>
        <p:spPr>
          <a:xfrm>
            <a:off x="1199414" y="1771417"/>
            <a:ext cx="10202779" cy="3664851"/>
          </a:xfrm>
          <a:prstGeom prst="rect">
            <a:avLst/>
          </a:prstGeom>
          <a:solidFill>
            <a:srgbClr val="355A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="" xmlns:a16="http://schemas.microsoft.com/office/drawing/2014/main" id="{B0CD3A08-B9C1-45B8-BE30-AA97B8BD968C}"/>
              </a:ext>
            </a:extLst>
          </p:cNvPr>
          <p:cNvSpPr/>
          <p:nvPr/>
        </p:nvSpPr>
        <p:spPr>
          <a:xfrm>
            <a:off x="0" y="2344153"/>
            <a:ext cx="12192000" cy="309211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="" xmlns:a16="http://schemas.microsoft.com/office/drawing/2014/main" id="{23631734-654A-4EE2-B918-D2E215587F07}"/>
              </a:ext>
            </a:extLst>
          </p:cNvPr>
          <p:cNvSpPr/>
          <p:nvPr/>
        </p:nvSpPr>
        <p:spPr>
          <a:xfrm>
            <a:off x="91440" y="478720"/>
            <a:ext cx="34747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55A96"/>
                </a:solidFill>
                <a:latin typeface="아리따-돋움(TTF)-Light" panose="02020603020101020101" pitchFamily="18" charset="-127"/>
                <a:ea typeface="아리따-돋움(TTF)-Light" panose="02020603020101020101" pitchFamily="18" charset="-127"/>
              </a:rPr>
              <a:t>Item-based CF</a:t>
            </a:r>
            <a:endParaRPr lang="ko-KR" altLang="en-US" sz="3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355A96"/>
              </a:solidFill>
              <a:latin typeface="아리따-돋움(TTF)-Light" panose="02020603020101020101" pitchFamily="18" charset="-127"/>
              <a:ea typeface="아리따-돋움(TTF)-Light" panose="02020603020101020101" pitchFamily="18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="" xmlns:a16="http://schemas.microsoft.com/office/drawing/2014/main" id="{24B9253A-E9D5-465C-BDFC-C38EF3FFBE16}"/>
              </a:ext>
            </a:extLst>
          </p:cNvPr>
          <p:cNvSpPr/>
          <p:nvPr/>
        </p:nvSpPr>
        <p:spPr>
          <a:xfrm>
            <a:off x="-91440" y="104120"/>
            <a:ext cx="182880" cy="68806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="" xmlns:a16="http://schemas.microsoft.com/office/drawing/2014/main" id="{7A4B3E85-56EC-4834-8E84-99BF1BD50415}"/>
              </a:ext>
            </a:extLst>
          </p:cNvPr>
          <p:cNvSpPr/>
          <p:nvPr/>
        </p:nvSpPr>
        <p:spPr>
          <a:xfrm>
            <a:off x="0" y="6034497"/>
            <a:ext cx="12192000" cy="850490"/>
          </a:xfrm>
          <a:prstGeom prst="rect">
            <a:avLst/>
          </a:prstGeom>
          <a:solidFill>
            <a:srgbClr val="355A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48D06F82-12DC-4727-955A-17DFA6422558}"/>
              </a:ext>
            </a:extLst>
          </p:cNvPr>
          <p:cNvSpPr/>
          <p:nvPr/>
        </p:nvSpPr>
        <p:spPr>
          <a:xfrm>
            <a:off x="-91440" y="113820"/>
            <a:ext cx="182880" cy="68806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Group 10">
            <a:extLst>
              <a:ext uri="{FF2B5EF4-FFF2-40B4-BE49-F238E27FC236}">
                <a16:creationId xmlns="" xmlns:a16="http://schemas.microsoft.com/office/drawing/2014/main" id="{57C0501E-8646-488F-A60E-E47B7A2C698E}"/>
              </a:ext>
            </a:extLst>
          </p:cNvPr>
          <p:cNvGrpSpPr/>
          <p:nvPr/>
        </p:nvGrpSpPr>
        <p:grpSpPr>
          <a:xfrm>
            <a:off x="1199413" y="2622040"/>
            <a:ext cx="10202779" cy="2536340"/>
            <a:chOff x="1199414" y="2399546"/>
            <a:chExt cx="11992798" cy="2981326"/>
          </a:xfrm>
        </p:grpSpPr>
        <p:pic>
          <p:nvPicPr>
            <p:cNvPr id="4" name="Picture 3" descr="Graphical user interface, application&#10;&#10;Description automatically generated">
              <a:extLst>
                <a:ext uri="{FF2B5EF4-FFF2-40B4-BE49-F238E27FC236}">
                  <a16:creationId xmlns="" xmlns:a16="http://schemas.microsoft.com/office/drawing/2014/main" id="{076A1A91-9E99-4DB7-85CF-B76A2BC0BAC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9414" y="2399547"/>
              <a:ext cx="2590800" cy="2981325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="" xmlns:a16="http://schemas.microsoft.com/office/drawing/2014/main" id="{BA7E5E6A-128D-49F5-984D-D964AE5DAB1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244340" y="2399546"/>
              <a:ext cx="2514600" cy="2981325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="" xmlns:a16="http://schemas.microsoft.com/office/drawing/2014/main" id="{693574B2-5E9C-484A-9966-E879568F350A}"/>
                </a:ext>
              </a:extLst>
            </p:cNvPr>
            <p:cNvPicPr>
              <a:picLocks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11" t="-1385" r="42437" b="1385"/>
            <a:stretch/>
          </p:blipFill>
          <p:spPr>
            <a:xfrm>
              <a:off x="7792212" y="2990095"/>
              <a:ext cx="5400000" cy="1800224"/>
            </a:xfrm>
            <a:prstGeom prst="rect">
              <a:avLst/>
            </a:prstGeom>
          </p:spPr>
        </p:pic>
      </p:grpSp>
      <p:cxnSp>
        <p:nvCxnSpPr>
          <p:cNvPr id="18" name="직선 연결선 34">
            <a:extLst>
              <a:ext uri="{FF2B5EF4-FFF2-40B4-BE49-F238E27FC236}">
                <a16:creationId xmlns="" xmlns:a16="http://schemas.microsoft.com/office/drawing/2014/main" id="{4CA1E3F3-B8AF-407B-A477-BDE9D9580407}"/>
              </a:ext>
            </a:extLst>
          </p:cNvPr>
          <p:cNvCxnSpPr>
            <a:cxnSpLocks/>
          </p:cNvCxnSpPr>
          <p:nvPr/>
        </p:nvCxnSpPr>
        <p:spPr>
          <a:xfrm flipV="1">
            <a:off x="8524875" y="2980944"/>
            <a:ext cx="566637" cy="225806"/>
          </a:xfrm>
          <a:prstGeom prst="line">
            <a:avLst/>
          </a:prstGeom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40">
            <a:extLst>
              <a:ext uri="{FF2B5EF4-FFF2-40B4-BE49-F238E27FC236}">
                <a16:creationId xmlns="" xmlns:a16="http://schemas.microsoft.com/office/drawing/2014/main" id="{16BC9FD5-8983-458D-A419-DBD77FA2C753}"/>
              </a:ext>
            </a:extLst>
          </p:cNvPr>
          <p:cNvSpPr/>
          <p:nvPr/>
        </p:nvSpPr>
        <p:spPr>
          <a:xfrm rot="10800000">
            <a:off x="9045619" y="2934116"/>
            <a:ext cx="91785" cy="93656"/>
          </a:xfrm>
          <a:prstGeom prst="rect">
            <a:avLst/>
          </a:prstGeom>
          <a:solidFill>
            <a:srgbClr val="355A96"/>
          </a:solidFill>
          <a:ln w="25400">
            <a:solidFill>
              <a:srgbClr val="355A9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538EF301-24E6-4828-A163-EF3DEB92A6FE}"/>
              </a:ext>
            </a:extLst>
          </p:cNvPr>
          <p:cNvSpPr txBox="1"/>
          <p:nvPr/>
        </p:nvSpPr>
        <p:spPr>
          <a:xfrm>
            <a:off x="9105188" y="2795616"/>
            <a:ext cx="6257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GTA V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9ED67AAC-8752-471F-AAEB-721269C22D2B}"/>
              </a:ext>
            </a:extLst>
          </p:cNvPr>
          <p:cNvSpPr txBox="1"/>
          <p:nvPr/>
        </p:nvSpPr>
        <p:spPr>
          <a:xfrm>
            <a:off x="1548831" y="5159269"/>
            <a:ext cx="15052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game.csv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C9F5D182-F93C-41D2-BA9D-D323D7A065A1}"/>
              </a:ext>
            </a:extLst>
          </p:cNvPr>
          <p:cNvSpPr txBox="1"/>
          <p:nvPr/>
        </p:nvSpPr>
        <p:spPr>
          <a:xfrm>
            <a:off x="4109255" y="5158379"/>
            <a:ext cx="15052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review.csv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E6C33DBB-8D17-4550-8933-B8855A2701FD}"/>
              </a:ext>
            </a:extLst>
          </p:cNvPr>
          <p:cNvSpPr txBox="1"/>
          <p:nvPr/>
        </p:nvSpPr>
        <p:spPr>
          <a:xfrm>
            <a:off x="4358640" y="1272955"/>
            <a:ext cx="34747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rgbClr val="355A96"/>
                </a:solidFill>
              </a:rPr>
              <a:t>CF-Item using KNN</a:t>
            </a:r>
            <a:endParaRPr lang="ko-KR" altLang="en-US" sz="2800" dirty="0">
              <a:solidFill>
                <a:srgbClr val="355A96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F4D52239-B037-4574-A81B-93FDCE3316FA}"/>
              </a:ext>
            </a:extLst>
          </p:cNvPr>
          <p:cNvSpPr txBox="1"/>
          <p:nvPr/>
        </p:nvSpPr>
        <p:spPr>
          <a:xfrm>
            <a:off x="3672417" y="1857730"/>
            <a:ext cx="48471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</a:rPr>
              <a:t>with sentiment analyzer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69E43239-282C-42D1-B155-5A06A52E1A7A}"/>
              </a:ext>
            </a:extLst>
          </p:cNvPr>
          <p:cNvSpPr/>
          <p:nvPr/>
        </p:nvSpPr>
        <p:spPr>
          <a:xfrm>
            <a:off x="5376672" y="2542032"/>
            <a:ext cx="612033" cy="2706624"/>
          </a:xfrm>
          <a:prstGeom prst="rect">
            <a:avLst/>
          </a:prstGeom>
          <a:noFill/>
          <a:ln w="19050">
            <a:solidFill>
              <a:srgbClr val="355A9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D304F4C2-31FC-4519-B28E-DAA552F501A7}"/>
              </a:ext>
            </a:extLst>
          </p:cNvPr>
          <p:cNvSpPr txBox="1"/>
          <p:nvPr/>
        </p:nvSpPr>
        <p:spPr>
          <a:xfrm>
            <a:off x="7505828" y="4749018"/>
            <a:ext cx="30795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Top</a:t>
            </a:r>
            <a:r>
              <a:rPr lang="ko-KR" altLang="en-US" sz="1200" dirty="0"/>
              <a:t> </a:t>
            </a:r>
            <a:r>
              <a:rPr lang="en-US" altLang="ko-KR" sz="1200" dirty="0"/>
              <a:t>10</a:t>
            </a:r>
            <a:r>
              <a:rPr lang="ko-KR" altLang="en-US" sz="1200" dirty="0"/>
              <a:t> </a:t>
            </a:r>
            <a:r>
              <a:rPr lang="en-US" altLang="ko-KR" sz="1200" dirty="0"/>
              <a:t>Recommendations with Sentiment Analyzer</a:t>
            </a:r>
            <a:endParaRPr lang="en-US" sz="1200" dirty="0"/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E98D526A-BDAC-426C-A34B-E7F5191F520D}"/>
              </a:ext>
            </a:extLst>
          </p:cNvPr>
          <p:cNvSpPr txBox="1"/>
          <p:nvPr/>
        </p:nvSpPr>
        <p:spPr>
          <a:xfrm>
            <a:off x="3205581" y="5574768"/>
            <a:ext cx="5753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기대와 다르게 이전의 결과와 비슷한 결과를 보여줬다</a:t>
            </a:r>
            <a:endParaRPr lang="en-US" dirty="0"/>
          </a:p>
        </p:txBody>
      </p:sp>
      <p:pic>
        <p:nvPicPr>
          <p:cNvPr id="3" name="오디오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702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665"/>
    </mc:Choice>
    <mc:Fallback xmlns="">
      <p:transition spd="slow" advTm="96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705574F8-F920-45A1-960F-564DA8F31D88}"/>
              </a:ext>
            </a:extLst>
          </p:cNvPr>
          <p:cNvSpPr txBox="1"/>
          <p:nvPr/>
        </p:nvSpPr>
        <p:spPr>
          <a:xfrm>
            <a:off x="42848" y="294263"/>
            <a:ext cx="1758815" cy="307777"/>
          </a:xfrm>
          <a:prstGeom prst="rect">
            <a:avLst/>
          </a:prstGeom>
          <a:solidFill>
            <a:srgbClr val="355A96"/>
          </a:solidFill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3. Implementation</a:t>
            </a:r>
            <a:endParaRPr lang="ko-KR" altLang="en-US" sz="16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="" xmlns:a16="http://schemas.microsoft.com/office/drawing/2014/main" id="{CAED0D3B-67FA-40A0-9C7E-75489BBC7DD1}"/>
              </a:ext>
            </a:extLst>
          </p:cNvPr>
          <p:cNvSpPr/>
          <p:nvPr/>
        </p:nvSpPr>
        <p:spPr>
          <a:xfrm>
            <a:off x="1199414" y="1771417"/>
            <a:ext cx="10202779" cy="3664851"/>
          </a:xfrm>
          <a:prstGeom prst="rect">
            <a:avLst/>
          </a:prstGeom>
          <a:solidFill>
            <a:srgbClr val="355A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="" xmlns:a16="http://schemas.microsoft.com/office/drawing/2014/main" id="{B0CD3A08-B9C1-45B8-BE30-AA97B8BD968C}"/>
              </a:ext>
            </a:extLst>
          </p:cNvPr>
          <p:cNvSpPr/>
          <p:nvPr/>
        </p:nvSpPr>
        <p:spPr>
          <a:xfrm>
            <a:off x="0" y="2344153"/>
            <a:ext cx="12192000" cy="309211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="" xmlns:a16="http://schemas.microsoft.com/office/drawing/2014/main" id="{23631734-654A-4EE2-B918-D2E215587F07}"/>
              </a:ext>
            </a:extLst>
          </p:cNvPr>
          <p:cNvSpPr/>
          <p:nvPr/>
        </p:nvSpPr>
        <p:spPr>
          <a:xfrm>
            <a:off x="91440" y="478720"/>
            <a:ext cx="34747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55A96"/>
                </a:solidFill>
                <a:latin typeface="아리따-돋움(TTF)-Light" panose="02020603020101020101" pitchFamily="18" charset="-127"/>
                <a:ea typeface="아리따-돋움(TTF)-Light" panose="02020603020101020101" pitchFamily="18" charset="-127"/>
              </a:rPr>
              <a:t>Item-based CF</a:t>
            </a:r>
            <a:endParaRPr lang="ko-KR" altLang="en-US" sz="3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355A96"/>
              </a:solidFill>
              <a:latin typeface="아리따-돋움(TTF)-Light" panose="02020603020101020101" pitchFamily="18" charset="-127"/>
              <a:ea typeface="아리따-돋움(TTF)-Light" panose="02020603020101020101" pitchFamily="18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="" xmlns:a16="http://schemas.microsoft.com/office/drawing/2014/main" id="{24B9253A-E9D5-465C-BDFC-C38EF3FFBE16}"/>
              </a:ext>
            </a:extLst>
          </p:cNvPr>
          <p:cNvSpPr/>
          <p:nvPr/>
        </p:nvSpPr>
        <p:spPr>
          <a:xfrm>
            <a:off x="-91440" y="104120"/>
            <a:ext cx="182880" cy="68806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="" xmlns:a16="http://schemas.microsoft.com/office/drawing/2014/main" id="{7A4B3E85-56EC-4834-8E84-99BF1BD50415}"/>
              </a:ext>
            </a:extLst>
          </p:cNvPr>
          <p:cNvSpPr/>
          <p:nvPr/>
        </p:nvSpPr>
        <p:spPr>
          <a:xfrm>
            <a:off x="0" y="6034497"/>
            <a:ext cx="12192000" cy="850490"/>
          </a:xfrm>
          <a:prstGeom prst="rect">
            <a:avLst/>
          </a:prstGeom>
          <a:solidFill>
            <a:srgbClr val="355A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48D06F82-12DC-4727-955A-17DFA6422558}"/>
              </a:ext>
            </a:extLst>
          </p:cNvPr>
          <p:cNvSpPr/>
          <p:nvPr/>
        </p:nvSpPr>
        <p:spPr>
          <a:xfrm>
            <a:off x="-91440" y="113820"/>
            <a:ext cx="182880" cy="68806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693574B2-5E9C-484A-9966-E879568F350A}"/>
              </a:ext>
            </a:extLst>
          </p:cNvPr>
          <p:cNvPicPr>
            <a:picLocks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1" t="-253" r="42437" b="253"/>
          <a:stretch/>
        </p:blipFill>
        <p:spPr>
          <a:xfrm>
            <a:off x="6808184" y="3143107"/>
            <a:ext cx="4594008" cy="1531527"/>
          </a:xfrm>
          <a:prstGeom prst="rect">
            <a:avLst/>
          </a:prstGeom>
        </p:spPr>
      </p:pic>
      <p:cxnSp>
        <p:nvCxnSpPr>
          <p:cNvPr id="18" name="직선 연결선 34">
            <a:extLst>
              <a:ext uri="{FF2B5EF4-FFF2-40B4-BE49-F238E27FC236}">
                <a16:creationId xmlns="" xmlns:a16="http://schemas.microsoft.com/office/drawing/2014/main" id="{4CA1E3F3-B8AF-407B-A477-BDE9D9580407}"/>
              </a:ext>
            </a:extLst>
          </p:cNvPr>
          <p:cNvCxnSpPr>
            <a:cxnSpLocks/>
          </p:cNvCxnSpPr>
          <p:nvPr/>
        </p:nvCxnSpPr>
        <p:spPr>
          <a:xfrm flipV="1">
            <a:off x="8524875" y="2980944"/>
            <a:ext cx="566637" cy="225806"/>
          </a:xfrm>
          <a:prstGeom prst="line">
            <a:avLst/>
          </a:prstGeom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40">
            <a:extLst>
              <a:ext uri="{FF2B5EF4-FFF2-40B4-BE49-F238E27FC236}">
                <a16:creationId xmlns="" xmlns:a16="http://schemas.microsoft.com/office/drawing/2014/main" id="{16BC9FD5-8983-458D-A419-DBD77FA2C753}"/>
              </a:ext>
            </a:extLst>
          </p:cNvPr>
          <p:cNvSpPr/>
          <p:nvPr/>
        </p:nvSpPr>
        <p:spPr>
          <a:xfrm rot="10800000">
            <a:off x="9045619" y="2934116"/>
            <a:ext cx="91785" cy="93656"/>
          </a:xfrm>
          <a:prstGeom prst="rect">
            <a:avLst/>
          </a:prstGeom>
          <a:solidFill>
            <a:srgbClr val="355A96"/>
          </a:solidFill>
          <a:ln w="25400">
            <a:solidFill>
              <a:srgbClr val="355A9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538EF301-24E6-4828-A163-EF3DEB92A6FE}"/>
              </a:ext>
            </a:extLst>
          </p:cNvPr>
          <p:cNvSpPr txBox="1"/>
          <p:nvPr/>
        </p:nvSpPr>
        <p:spPr>
          <a:xfrm>
            <a:off x="9105188" y="2795616"/>
            <a:ext cx="6257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GTA V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E6C33DBB-8D17-4550-8933-B8855A2701FD}"/>
              </a:ext>
            </a:extLst>
          </p:cNvPr>
          <p:cNvSpPr txBox="1"/>
          <p:nvPr/>
        </p:nvSpPr>
        <p:spPr>
          <a:xfrm>
            <a:off x="2161032" y="1272955"/>
            <a:ext cx="7869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rgbClr val="355A96"/>
                </a:solidFill>
              </a:rPr>
              <a:t>CF-Item using KNN with Sentiment Analyzer  </a:t>
            </a:r>
            <a:endParaRPr lang="ko-KR" altLang="en-US" sz="2800" dirty="0">
              <a:solidFill>
                <a:srgbClr val="355A96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F4D52239-B037-4574-A81B-93FDCE3316FA}"/>
              </a:ext>
            </a:extLst>
          </p:cNvPr>
          <p:cNvSpPr txBox="1"/>
          <p:nvPr/>
        </p:nvSpPr>
        <p:spPr>
          <a:xfrm>
            <a:off x="972312" y="1857730"/>
            <a:ext cx="102473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</a:rPr>
              <a:t>users with more than one reviews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D304F4C2-31FC-4519-B28E-DAA552F501A7}"/>
              </a:ext>
            </a:extLst>
          </p:cNvPr>
          <p:cNvSpPr txBox="1"/>
          <p:nvPr/>
        </p:nvSpPr>
        <p:spPr>
          <a:xfrm>
            <a:off x="7505828" y="4749018"/>
            <a:ext cx="30795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Top</a:t>
            </a:r>
            <a:r>
              <a:rPr lang="ko-KR" altLang="en-US" sz="1200" dirty="0"/>
              <a:t> </a:t>
            </a:r>
            <a:r>
              <a:rPr lang="en-US" altLang="ko-KR" sz="1200" dirty="0"/>
              <a:t>10</a:t>
            </a:r>
            <a:r>
              <a:rPr lang="ko-KR" altLang="en-US" sz="1200" dirty="0"/>
              <a:t> </a:t>
            </a:r>
            <a:r>
              <a:rPr lang="en-US" altLang="ko-KR" sz="1200" dirty="0"/>
              <a:t>Recommendations with Sentiment Analyzer</a:t>
            </a:r>
            <a:endParaRPr lang="en-US" sz="1200" dirty="0"/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E6AB5026-0BE1-4F2E-8068-AF68EB6B0A6F}"/>
              </a:ext>
            </a:extLst>
          </p:cNvPr>
          <p:cNvSpPr txBox="1"/>
          <p:nvPr/>
        </p:nvSpPr>
        <p:spPr>
          <a:xfrm>
            <a:off x="3321005" y="5574768"/>
            <a:ext cx="5522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사용된 데이터가 줄었으나 더 나은 결과를 보여준다</a:t>
            </a:r>
            <a:endParaRPr 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24774" y="2451545"/>
            <a:ext cx="4457700" cy="2914650"/>
          </a:xfrm>
          <a:prstGeom prst="rect">
            <a:avLst/>
          </a:prstGeom>
        </p:spPr>
      </p:pic>
      <p:pic>
        <p:nvPicPr>
          <p:cNvPr id="4" name="오디오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090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848"/>
    </mc:Choice>
    <mc:Fallback xmlns="">
      <p:transition spd="slow" advTm="368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B76B29C2-EB3F-40FE-9908-8B93E4235B78}"/>
              </a:ext>
            </a:extLst>
          </p:cNvPr>
          <p:cNvSpPr txBox="1"/>
          <p:nvPr/>
        </p:nvSpPr>
        <p:spPr>
          <a:xfrm>
            <a:off x="42848" y="294263"/>
            <a:ext cx="1758815" cy="307777"/>
          </a:xfrm>
          <a:prstGeom prst="rect">
            <a:avLst/>
          </a:prstGeom>
          <a:solidFill>
            <a:srgbClr val="355A96"/>
          </a:solidFill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3. Implementation</a:t>
            </a:r>
            <a:endParaRPr lang="ko-KR" altLang="en-US" sz="16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48D06F82-12DC-4727-955A-17DFA6422558}"/>
              </a:ext>
            </a:extLst>
          </p:cNvPr>
          <p:cNvSpPr/>
          <p:nvPr/>
        </p:nvSpPr>
        <p:spPr>
          <a:xfrm>
            <a:off x="-91440" y="104120"/>
            <a:ext cx="182880" cy="68806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="" xmlns:a16="http://schemas.microsoft.com/office/drawing/2014/main" id="{5AFC9BB8-0ED3-47C7-AE39-1ED4DCEFB510}"/>
              </a:ext>
            </a:extLst>
          </p:cNvPr>
          <p:cNvSpPr/>
          <p:nvPr/>
        </p:nvSpPr>
        <p:spPr>
          <a:xfrm>
            <a:off x="6862565" y="3197910"/>
            <a:ext cx="4449870" cy="1497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kern="100" dirty="0">
                <a:ln>
                  <a:solidFill>
                    <a:srgbClr val="1E803F">
                      <a:alpha val="0"/>
                    </a:srgbClr>
                  </a:solidFill>
                </a:ln>
                <a:latin typeface="아리따-돋움(TTF)-Light" panose="02020603020101020101" pitchFamily="18" charset="-127"/>
                <a:ea typeface="아리따-돋움(TTF)-Light" panose="02020603020101020101" pitchFamily="18" charset="-127"/>
                <a:cs typeface="Times New Roman" panose="02020603050405020304" pitchFamily="18" charset="0"/>
              </a:rPr>
              <a:t>(2) Drop</a:t>
            </a:r>
            <a:r>
              <a:rPr lang="ko-KR" altLang="en-US" kern="100" dirty="0">
                <a:ln>
                  <a:solidFill>
                    <a:srgbClr val="1E803F">
                      <a:alpha val="0"/>
                    </a:srgbClr>
                  </a:solidFill>
                </a:ln>
                <a:latin typeface="아리따-돋움(TTF)-Light" panose="02020603020101020101" pitchFamily="18" charset="-127"/>
                <a:ea typeface="아리따-돋움(TTF)-Light" panose="02020603020101020101" pitchFamily="18" charset="-127"/>
                <a:cs typeface="Times New Roman" panose="02020603050405020304" pitchFamily="18" charset="0"/>
              </a:rPr>
              <a:t> </a:t>
            </a:r>
            <a:r>
              <a:rPr lang="en-US" altLang="ko-KR" kern="100" dirty="0">
                <a:ln>
                  <a:solidFill>
                    <a:srgbClr val="1E803F">
                      <a:alpha val="0"/>
                    </a:srgbClr>
                  </a:solidFill>
                </a:ln>
                <a:latin typeface="아리따-돋움(TTF)-Light" panose="02020603020101020101" pitchFamily="18" charset="-127"/>
                <a:ea typeface="아리따-돋움(TTF)-Light" panose="02020603020101020101" pitchFamily="18" charset="-127"/>
                <a:cs typeface="Times New Roman" panose="02020603050405020304" pitchFamily="18" charset="0"/>
              </a:rPr>
              <a:t>Users</a:t>
            </a:r>
            <a:endParaRPr lang="ko-KR" altLang="ko-KR" kern="100" dirty="0">
              <a:ln>
                <a:solidFill>
                  <a:srgbClr val="1E803F">
                    <a:alpha val="0"/>
                  </a:srgbClr>
                </a:solidFill>
              </a:ln>
              <a:latin typeface="아리따-돋움(TTF)-Light" panose="02020603020101020101" pitchFamily="18" charset="-127"/>
              <a:ea typeface="아리따-돋움(TTF)-Light" panose="02020603020101020101" pitchFamily="18" charset="-127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07000"/>
              </a:lnSpc>
              <a:spcAft>
                <a:spcPts val="800"/>
              </a:spcAft>
              <a:buAutoNum type="arabicParenR"/>
            </a:pPr>
            <a:r>
              <a:rPr lang="en-US" altLang="ko-KR" sz="1400" kern="100" dirty="0">
                <a:ln>
                  <a:solidFill>
                    <a:srgbClr val="1E803F">
                      <a:alpha val="0"/>
                    </a:srgbClr>
                  </a:solidFill>
                </a:ln>
                <a:latin typeface="아리따-돋움(TTF)-Light" panose="02020603020101020101" pitchFamily="18" charset="-127"/>
                <a:ea typeface="아리따-돋움(TTF)-Light" panose="02020603020101020101" pitchFamily="18" charset="-127"/>
                <a:cs typeface="Times New Roman" panose="02020603050405020304" pitchFamily="18" charset="0"/>
              </a:rPr>
              <a:t>Crawling</a:t>
            </a:r>
            <a:r>
              <a:rPr lang="ko-KR" altLang="en-US" sz="1400" kern="100" dirty="0">
                <a:ln>
                  <a:solidFill>
                    <a:srgbClr val="1E803F">
                      <a:alpha val="0"/>
                    </a:srgbClr>
                  </a:solidFill>
                </a:ln>
                <a:latin typeface="아리따-돋움(TTF)-Light" panose="02020603020101020101" pitchFamily="18" charset="-127"/>
                <a:ea typeface="아리따-돋움(TTF)-Light" panose="02020603020101020101" pitchFamily="18" charset="-127"/>
                <a:cs typeface="Times New Roman" panose="02020603050405020304" pitchFamily="18" charset="0"/>
              </a:rPr>
              <a:t>한 게임에 리뷰를 남긴 </a:t>
            </a:r>
            <a:r>
              <a:rPr lang="en-US" altLang="ko-KR" sz="1400" kern="100" dirty="0">
                <a:ln>
                  <a:solidFill>
                    <a:srgbClr val="1E803F">
                      <a:alpha val="0"/>
                    </a:srgbClr>
                  </a:solidFill>
                </a:ln>
                <a:latin typeface="아리따-돋움(TTF)-Light" panose="02020603020101020101" pitchFamily="18" charset="-127"/>
                <a:ea typeface="아리따-돋움(TTF)-Light" panose="02020603020101020101" pitchFamily="18" charset="-127"/>
                <a:cs typeface="Times New Roman" panose="02020603050405020304" pitchFamily="18" charset="0"/>
              </a:rPr>
              <a:t>User</a:t>
            </a:r>
            <a:r>
              <a:rPr lang="ko-KR" altLang="en-US" sz="1400" kern="100" dirty="0">
                <a:ln>
                  <a:solidFill>
                    <a:srgbClr val="1E803F">
                      <a:alpha val="0"/>
                    </a:srgbClr>
                  </a:solidFill>
                </a:ln>
                <a:latin typeface="아리따-돋움(TTF)-Light" panose="02020603020101020101" pitchFamily="18" charset="-127"/>
                <a:ea typeface="아리따-돋움(TTF)-Light" panose="02020603020101020101" pitchFamily="18" charset="-127"/>
                <a:cs typeface="Times New Roman" panose="02020603050405020304" pitchFamily="18" charset="0"/>
              </a:rPr>
              <a:t>들 중에서 </a:t>
            </a:r>
            <a:r>
              <a:rPr lang="en-US" altLang="ko-KR" sz="1400" kern="100" dirty="0">
                <a:ln>
                  <a:solidFill>
                    <a:srgbClr val="1E803F">
                      <a:alpha val="0"/>
                    </a:srgbClr>
                  </a:solidFill>
                </a:ln>
                <a:latin typeface="아리따-돋움(TTF)-Light" panose="02020603020101020101" pitchFamily="18" charset="-127"/>
                <a:ea typeface="아리따-돋움(TTF)-Light" panose="02020603020101020101" pitchFamily="18" charset="-127"/>
                <a:cs typeface="Times New Roman" panose="02020603050405020304" pitchFamily="18" charset="0"/>
              </a:rPr>
              <a:t>3</a:t>
            </a:r>
            <a:r>
              <a:rPr lang="ko-KR" altLang="en-US" sz="1400" kern="100" dirty="0" err="1">
                <a:ln>
                  <a:solidFill>
                    <a:srgbClr val="1E803F">
                      <a:alpha val="0"/>
                    </a:srgbClr>
                  </a:solidFill>
                </a:ln>
                <a:latin typeface="아리따-돋움(TTF)-Light" panose="02020603020101020101" pitchFamily="18" charset="-127"/>
                <a:ea typeface="아리따-돋움(TTF)-Light" panose="02020603020101020101" pitchFamily="18" charset="-127"/>
                <a:cs typeface="Times New Roman" panose="02020603050405020304" pitchFamily="18" charset="0"/>
              </a:rPr>
              <a:t>개이상</a:t>
            </a:r>
            <a:r>
              <a:rPr lang="ko-KR" altLang="en-US" sz="1400" kern="100" dirty="0">
                <a:ln>
                  <a:solidFill>
                    <a:srgbClr val="1E803F">
                      <a:alpha val="0"/>
                    </a:srgbClr>
                  </a:solidFill>
                </a:ln>
                <a:latin typeface="아리따-돋움(TTF)-Light" panose="02020603020101020101" pitchFamily="18" charset="-127"/>
                <a:ea typeface="아리따-돋움(TTF)-Light" panose="02020603020101020101" pitchFamily="18" charset="-127"/>
                <a:cs typeface="Times New Roman" panose="02020603050405020304" pitchFamily="18" charset="0"/>
              </a:rPr>
              <a:t> 남긴 </a:t>
            </a:r>
            <a:r>
              <a:rPr lang="en-US" altLang="ko-KR" sz="1400" kern="100" dirty="0">
                <a:ln>
                  <a:solidFill>
                    <a:srgbClr val="1E803F">
                      <a:alpha val="0"/>
                    </a:srgbClr>
                  </a:solidFill>
                </a:ln>
                <a:latin typeface="아리따-돋움(TTF)-Light" panose="02020603020101020101" pitchFamily="18" charset="-127"/>
                <a:ea typeface="아리따-돋움(TTF)-Light" panose="02020603020101020101" pitchFamily="18" charset="-127"/>
                <a:cs typeface="Times New Roman" panose="02020603050405020304" pitchFamily="18" charset="0"/>
              </a:rPr>
              <a:t>User</a:t>
            </a:r>
            <a:r>
              <a:rPr lang="ko-KR" altLang="en-US" sz="1400" kern="100" dirty="0">
                <a:ln>
                  <a:solidFill>
                    <a:srgbClr val="1E803F">
                      <a:alpha val="0"/>
                    </a:srgbClr>
                  </a:solidFill>
                </a:ln>
                <a:latin typeface="아리따-돋움(TTF)-Light" panose="02020603020101020101" pitchFamily="18" charset="-127"/>
                <a:ea typeface="아리따-돋움(TTF)-Light" panose="02020603020101020101" pitchFamily="18" charset="-127"/>
                <a:cs typeface="Times New Roman" panose="02020603050405020304" pitchFamily="18" charset="0"/>
              </a:rPr>
              <a:t>만 사용</a:t>
            </a:r>
            <a:endParaRPr lang="en-US" altLang="ko-KR" sz="1400" kern="100" dirty="0">
              <a:ln>
                <a:solidFill>
                  <a:srgbClr val="1E803F">
                    <a:alpha val="0"/>
                  </a:srgbClr>
                </a:solidFill>
              </a:ln>
              <a:latin typeface="아리따-돋움(TTF)-Light" panose="02020603020101020101" pitchFamily="18" charset="-127"/>
              <a:ea typeface="아리따-돋움(TTF)-Light" panose="02020603020101020101" pitchFamily="18" charset="-127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07000"/>
              </a:lnSpc>
              <a:spcAft>
                <a:spcPts val="800"/>
              </a:spcAft>
              <a:buAutoNum type="arabicParenR"/>
            </a:pPr>
            <a:r>
              <a:rPr lang="en-US" altLang="ko-KR" sz="1400" kern="100" dirty="0">
                <a:ln>
                  <a:solidFill>
                    <a:srgbClr val="1E803F">
                      <a:alpha val="0"/>
                    </a:srgbClr>
                  </a:solidFill>
                </a:ln>
                <a:latin typeface="아리따-돋움(TTF)-Light" panose="02020603020101020101" pitchFamily="18" charset="-127"/>
                <a:ea typeface="아리따-돋움(TTF)-Light" panose="02020603020101020101" pitchFamily="18" charset="-127"/>
                <a:cs typeface="Times New Roman" panose="02020603050405020304" pitchFamily="18" charset="0"/>
              </a:rPr>
              <a:t>2</a:t>
            </a:r>
            <a:r>
              <a:rPr lang="ko-KR" altLang="en-US" sz="1400" kern="100" dirty="0">
                <a:ln>
                  <a:solidFill>
                    <a:srgbClr val="1E803F">
                      <a:alpha val="0"/>
                    </a:srgbClr>
                  </a:solidFill>
                </a:ln>
                <a:latin typeface="아리따-돋움(TTF)-Light" panose="02020603020101020101" pitchFamily="18" charset="-127"/>
                <a:ea typeface="아리따-돋움(TTF)-Light" panose="02020603020101020101" pitchFamily="18" charset="-127"/>
                <a:cs typeface="Times New Roman" panose="02020603050405020304" pitchFamily="18" charset="0"/>
              </a:rPr>
              <a:t>개 이하 유저를 사용했을 때</a:t>
            </a:r>
            <a:r>
              <a:rPr lang="en-US" altLang="ko-KR" sz="1400" kern="100" dirty="0">
                <a:ln>
                  <a:solidFill>
                    <a:srgbClr val="1E803F">
                      <a:alpha val="0"/>
                    </a:srgbClr>
                  </a:solidFill>
                </a:ln>
                <a:latin typeface="아리따-돋움(TTF)-Light" panose="02020603020101020101" pitchFamily="18" charset="-127"/>
                <a:ea typeface="아리따-돋움(TTF)-Light" panose="02020603020101020101" pitchFamily="18" charset="-127"/>
                <a:cs typeface="Times New Roman" panose="02020603050405020304" pitchFamily="18" charset="0"/>
              </a:rPr>
              <a:t>, </a:t>
            </a:r>
            <a:r>
              <a:rPr lang="ko-KR" altLang="en-US" sz="1400" kern="100" dirty="0">
                <a:ln>
                  <a:solidFill>
                    <a:srgbClr val="1E803F">
                      <a:alpha val="0"/>
                    </a:srgbClr>
                  </a:solidFill>
                </a:ln>
                <a:latin typeface="아리따-돋움(TTF)-Light" panose="02020603020101020101" pitchFamily="18" charset="-127"/>
                <a:ea typeface="아리따-돋움(TTF)-Light" panose="02020603020101020101" pitchFamily="18" charset="-127"/>
                <a:cs typeface="Times New Roman" panose="02020603050405020304" pitchFamily="18" charset="0"/>
              </a:rPr>
              <a:t>데이터가 너무 </a:t>
            </a:r>
            <a:r>
              <a:rPr lang="en-US" altLang="ko-KR" sz="1400" kern="100" dirty="0">
                <a:ln>
                  <a:solidFill>
                    <a:srgbClr val="1E803F">
                      <a:alpha val="0"/>
                    </a:srgbClr>
                  </a:solidFill>
                </a:ln>
                <a:latin typeface="아리따-돋움(TTF)-Light" panose="02020603020101020101" pitchFamily="18" charset="-127"/>
                <a:ea typeface="아리따-돋움(TTF)-Light" panose="02020603020101020101" pitchFamily="18" charset="-127"/>
                <a:cs typeface="Times New Roman" panose="02020603050405020304" pitchFamily="18" charset="0"/>
              </a:rPr>
              <a:t>Sparse</a:t>
            </a:r>
            <a:r>
              <a:rPr lang="ko-KR" altLang="en-US" sz="1400" kern="100" dirty="0">
                <a:ln>
                  <a:solidFill>
                    <a:srgbClr val="1E803F">
                      <a:alpha val="0"/>
                    </a:srgbClr>
                  </a:solidFill>
                </a:ln>
                <a:latin typeface="아리따-돋움(TTF)-Light" panose="02020603020101020101" pitchFamily="18" charset="-127"/>
                <a:ea typeface="아리따-돋움(TTF)-Light" panose="02020603020101020101" pitchFamily="18" charset="-127"/>
                <a:cs typeface="Times New Roman" panose="02020603050405020304" pitchFamily="18" charset="0"/>
              </a:rPr>
              <a:t>해서 성능이 좋지 않았음</a:t>
            </a:r>
            <a:r>
              <a:rPr lang="en-US" altLang="ko-KR" sz="1400" kern="100" dirty="0">
                <a:ln>
                  <a:solidFill>
                    <a:srgbClr val="1E803F">
                      <a:alpha val="0"/>
                    </a:srgbClr>
                  </a:solidFill>
                </a:ln>
                <a:latin typeface="아리따-돋움(TTF)-Light" panose="02020603020101020101" pitchFamily="18" charset="-127"/>
                <a:ea typeface="아리따-돋움(TTF)-Light" panose="02020603020101020101" pitchFamily="18" charset="-127"/>
                <a:cs typeface="Times New Roman" panose="02020603050405020304" pitchFamily="18" charset="0"/>
              </a:rPr>
              <a:t>.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="" xmlns:a16="http://schemas.microsoft.com/office/drawing/2014/main" id="{CCAB9C50-DF0E-4566-B226-72E2DA13471E}"/>
              </a:ext>
            </a:extLst>
          </p:cNvPr>
          <p:cNvCxnSpPr/>
          <p:nvPr/>
        </p:nvCxnSpPr>
        <p:spPr>
          <a:xfrm>
            <a:off x="6750121" y="1914251"/>
            <a:ext cx="0" cy="4113902"/>
          </a:xfrm>
          <a:prstGeom prst="line">
            <a:avLst/>
          </a:prstGeom>
          <a:ln>
            <a:solidFill>
              <a:srgbClr val="355A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="" xmlns:a16="http://schemas.microsoft.com/office/drawing/2014/main" id="{18367708-4712-42B5-9FD3-B5E0EA47162E}"/>
              </a:ext>
            </a:extLst>
          </p:cNvPr>
          <p:cNvCxnSpPr/>
          <p:nvPr/>
        </p:nvCxnSpPr>
        <p:spPr>
          <a:xfrm>
            <a:off x="11484795" y="1900720"/>
            <a:ext cx="0" cy="4113902"/>
          </a:xfrm>
          <a:prstGeom prst="line">
            <a:avLst/>
          </a:prstGeom>
          <a:ln>
            <a:solidFill>
              <a:srgbClr val="355A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="" xmlns:a16="http://schemas.microsoft.com/office/drawing/2014/main" id="{A8FF912E-274C-4B40-B943-17CC62A5A849}"/>
              </a:ext>
            </a:extLst>
          </p:cNvPr>
          <p:cNvSpPr/>
          <p:nvPr/>
        </p:nvSpPr>
        <p:spPr>
          <a:xfrm>
            <a:off x="6862566" y="1914251"/>
            <a:ext cx="4449870" cy="18306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kern="100" dirty="0">
                <a:ln>
                  <a:solidFill>
                    <a:srgbClr val="1E803F">
                      <a:alpha val="0"/>
                    </a:srgbClr>
                  </a:solidFill>
                </a:ln>
                <a:latin typeface="아리따-돋움(TTF)-Light" panose="02020603020101020101" pitchFamily="18" charset="-127"/>
                <a:ea typeface="아리따-돋움(TTF)-Light" panose="02020603020101020101" pitchFamily="18" charset="-127"/>
                <a:cs typeface="Times New Roman" panose="02020603050405020304" pitchFamily="18" charset="0"/>
              </a:rPr>
              <a:t>(1) Rate</a:t>
            </a:r>
            <a:endParaRPr lang="ko-KR" altLang="ko-KR" kern="100" dirty="0">
              <a:ln>
                <a:solidFill>
                  <a:srgbClr val="1E803F">
                    <a:alpha val="0"/>
                  </a:srgbClr>
                </a:solidFill>
              </a:ln>
              <a:latin typeface="아리따-돋움(TTF)-Light" panose="02020603020101020101" pitchFamily="18" charset="-127"/>
              <a:ea typeface="아리따-돋움(TTF)-Light" panose="02020603020101020101" pitchFamily="18" charset="-127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400" kern="100" dirty="0">
                <a:ln>
                  <a:solidFill>
                    <a:srgbClr val="1E803F">
                      <a:alpha val="0"/>
                    </a:srgbClr>
                  </a:solidFill>
                </a:ln>
                <a:latin typeface="아리따-돋움(TTF)-Light" panose="02020603020101020101" pitchFamily="18" charset="-127"/>
                <a:ea typeface="아리따-돋움(TTF)-Light" panose="02020603020101020101" pitchFamily="18" charset="-127"/>
                <a:cs typeface="Times New Roman" panose="02020603050405020304" pitchFamily="18" charset="0"/>
              </a:rPr>
              <a:t>1) </a:t>
            </a:r>
            <a:r>
              <a:rPr lang="ko-KR" altLang="en-US" sz="1400" kern="100" dirty="0">
                <a:ln>
                  <a:solidFill>
                    <a:srgbClr val="1E803F">
                      <a:alpha val="0"/>
                    </a:srgbClr>
                  </a:solidFill>
                </a:ln>
                <a:latin typeface="아리따-돋움(TTF)-Light" panose="02020603020101020101" pitchFamily="18" charset="-127"/>
                <a:ea typeface="아리따-돋움(TTF)-Light" panose="02020603020101020101" pitchFamily="18" charset="-127"/>
                <a:cs typeface="Times New Roman" panose="02020603050405020304" pitchFamily="18" charset="0"/>
              </a:rPr>
              <a:t>기존 </a:t>
            </a:r>
            <a:r>
              <a:rPr lang="en-US" altLang="ko-KR" sz="1400" kern="100" dirty="0">
                <a:ln>
                  <a:solidFill>
                    <a:srgbClr val="1E803F">
                      <a:alpha val="0"/>
                    </a:srgbClr>
                  </a:solidFill>
                </a:ln>
                <a:latin typeface="아리따-돋움(TTF)-Light" panose="02020603020101020101" pitchFamily="18" charset="-127"/>
                <a:ea typeface="아리따-돋움(TTF)-Light" panose="02020603020101020101" pitchFamily="18" charset="-127"/>
                <a:cs typeface="Times New Roman" panose="02020603050405020304" pitchFamily="18" charset="0"/>
              </a:rPr>
              <a:t>Steam Review</a:t>
            </a:r>
            <a:r>
              <a:rPr lang="ko-KR" altLang="en-US" sz="1400" kern="100" dirty="0">
                <a:ln>
                  <a:solidFill>
                    <a:srgbClr val="1E803F">
                      <a:alpha val="0"/>
                    </a:srgbClr>
                  </a:solidFill>
                </a:ln>
                <a:latin typeface="아리따-돋움(TTF)-Light" panose="02020603020101020101" pitchFamily="18" charset="-127"/>
                <a:ea typeface="아리따-돋움(TTF)-Light" panose="02020603020101020101" pitchFamily="18" charset="-127"/>
                <a:cs typeface="Times New Roman" panose="02020603050405020304" pitchFamily="18" charset="0"/>
              </a:rPr>
              <a:t>는 좋아요</a:t>
            </a:r>
            <a:r>
              <a:rPr lang="en-US" altLang="ko-KR" sz="1400" kern="100" dirty="0">
                <a:ln>
                  <a:solidFill>
                    <a:srgbClr val="1E803F">
                      <a:alpha val="0"/>
                    </a:srgbClr>
                  </a:solidFill>
                </a:ln>
                <a:latin typeface="아리따-돋움(TTF)-Light" panose="02020603020101020101" pitchFamily="18" charset="-127"/>
                <a:ea typeface="아리따-돋움(TTF)-Light" panose="02020603020101020101" pitchFamily="18" charset="-127"/>
                <a:cs typeface="Times New Roman" panose="02020603050405020304" pitchFamily="18" charset="0"/>
              </a:rPr>
              <a:t>(1) </a:t>
            </a:r>
            <a:r>
              <a:rPr lang="ko-KR" altLang="en-US" sz="1400" kern="100" dirty="0">
                <a:ln>
                  <a:solidFill>
                    <a:srgbClr val="1E803F">
                      <a:alpha val="0"/>
                    </a:srgbClr>
                  </a:solidFill>
                </a:ln>
                <a:latin typeface="아리따-돋움(TTF)-Light" panose="02020603020101020101" pitchFamily="18" charset="-127"/>
                <a:ea typeface="아리따-돋움(TTF)-Light" panose="02020603020101020101" pitchFamily="18" charset="-127"/>
                <a:cs typeface="Times New Roman" panose="02020603050405020304" pitchFamily="18" charset="0"/>
              </a:rPr>
              <a:t>또는 싫어요</a:t>
            </a:r>
            <a:r>
              <a:rPr lang="en-US" altLang="ko-KR" sz="1400" kern="100" dirty="0">
                <a:ln>
                  <a:solidFill>
                    <a:srgbClr val="1E803F">
                      <a:alpha val="0"/>
                    </a:srgbClr>
                  </a:solidFill>
                </a:ln>
                <a:latin typeface="아리따-돋움(TTF)-Light" panose="02020603020101020101" pitchFamily="18" charset="-127"/>
                <a:ea typeface="아리따-돋움(TTF)-Light" panose="02020603020101020101" pitchFamily="18" charset="-127"/>
                <a:cs typeface="Times New Roman" panose="02020603050405020304" pitchFamily="18" charset="0"/>
              </a:rPr>
              <a:t>(-1)</a:t>
            </a:r>
            <a:r>
              <a:rPr lang="ko-KR" altLang="en-US" sz="1400" kern="100" dirty="0">
                <a:ln>
                  <a:solidFill>
                    <a:srgbClr val="1E803F">
                      <a:alpha val="0"/>
                    </a:srgbClr>
                  </a:solidFill>
                </a:ln>
                <a:latin typeface="아리따-돋움(TTF)-Light" panose="02020603020101020101" pitchFamily="18" charset="-127"/>
                <a:ea typeface="아리따-돋움(TTF)-Light" panose="02020603020101020101" pitchFamily="18" charset="-127"/>
                <a:cs typeface="Times New Roman" panose="02020603050405020304" pitchFamily="18" charset="0"/>
              </a:rPr>
              <a:t>로만 평가가능 </a:t>
            </a:r>
            <a:r>
              <a:rPr lang="en-US" altLang="ko-KR" sz="1400" kern="100" dirty="0">
                <a:ln>
                  <a:solidFill>
                    <a:srgbClr val="1E803F">
                      <a:alpha val="0"/>
                    </a:srgbClr>
                  </a:solidFill>
                </a:ln>
                <a:latin typeface="아리따-돋움(TTF)-Light" panose="02020603020101020101" pitchFamily="18" charset="-127"/>
                <a:ea typeface="아리따-돋움(TTF)-Light" panose="02020603020101020101" pitchFamily="18" charset="-127"/>
                <a:cs typeface="Times New Roman" panose="02020603050405020304" pitchFamily="18" charset="0"/>
              </a:rPr>
              <a:t>=&gt; Comment</a:t>
            </a:r>
            <a:r>
              <a:rPr lang="ko-KR" altLang="en-US" sz="1400" kern="100" dirty="0">
                <a:ln>
                  <a:solidFill>
                    <a:srgbClr val="1E803F">
                      <a:alpha val="0"/>
                    </a:srgbClr>
                  </a:solidFill>
                </a:ln>
                <a:latin typeface="아리따-돋움(TTF)-Light" panose="02020603020101020101" pitchFamily="18" charset="-127"/>
                <a:ea typeface="아리따-돋움(TTF)-Light" panose="02020603020101020101" pitchFamily="18" charset="-127"/>
                <a:cs typeface="Times New Roman" panose="02020603050405020304" pitchFamily="18" charset="0"/>
              </a:rPr>
              <a:t>를 </a:t>
            </a:r>
            <a:r>
              <a:rPr lang="en-US" altLang="ko-KR" sz="1400" kern="100" dirty="0" err="1">
                <a:ln>
                  <a:solidFill>
                    <a:srgbClr val="1E803F">
                      <a:alpha val="0"/>
                    </a:srgbClr>
                  </a:solidFill>
                </a:ln>
                <a:latin typeface="아리따-돋움(TTF)-Light" panose="02020603020101020101" pitchFamily="18" charset="-127"/>
                <a:ea typeface="아리따-돋움(TTF)-Light" panose="02020603020101020101" pitchFamily="18" charset="-127"/>
                <a:cs typeface="Times New Roman" panose="02020603050405020304" pitchFamily="18" charset="0"/>
              </a:rPr>
              <a:t>SentimentAnalysis</a:t>
            </a:r>
            <a:r>
              <a:rPr lang="ko-KR" altLang="en-US" sz="1400" kern="100" dirty="0">
                <a:ln>
                  <a:solidFill>
                    <a:srgbClr val="1E803F">
                      <a:alpha val="0"/>
                    </a:srgbClr>
                  </a:solidFill>
                </a:ln>
                <a:latin typeface="아리따-돋움(TTF)-Light" panose="02020603020101020101" pitchFamily="18" charset="-127"/>
                <a:ea typeface="아리따-돋움(TTF)-Light" panose="02020603020101020101" pitchFamily="18" charset="-127"/>
                <a:cs typeface="Times New Roman" panose="02020603050405020304" pitchFamily="18" charset="0"/>
              </a:rPr>
              <a:t>로 </a:t>
            </a:r>
            <a:r>
              <a:rPr lang="en-US" altLang="ko-KR" sz="1400" kern="100" dirty="0">
                <a:ln>
                  <a:solidFill>
                    <a:srgbClr val="1E803F">
                      <a:alpha val="0"/>
                    </a:srgbClr>
                  </a:solidFill>
                </a:ln>
                <a:latin typeface="아리따-돋움(TTF)-Light" panose="02020603020101020101" pitchFamily="18" charset="-127"/>
                <a:ea typeface="아리따-돋움(TTF)-Light" panose="02020603020101020101" pitchFamily="18" charset="-127"/>
                <a:cs typeface="Times New Roman" panose="02020603050405020304" pitchFamily="18" charset="0"/>
              </a:rPr>
              <a:t>0.0~5.0 </a:t>
            </a:r>
            <a:r>
              <a:rPr lang="ko-KR" altLang="en-US" sz="1400" kern="100" dirty="0">
                <a:ln>
                  <a:solidFill>
                    <a:srgbClr val="1E803F">
                      <a:alpha val="0"/>
                    </a:srgbClr>
                  </a:solidFill>
                </a:ln>
                <a:latin typeface="아리따-돋움(TTF)-Light" panose="02020603020101020101" pitchFamily="18" charset="-127"/>
                <a:ea typeface="아리따-돋움(TTF)-Light" panose="02020603020101020101" pitchFamily="18" charset="-127"/>
                <a:cs typeface="Times New Roman" panose="02020603050405020304" pitchFamily="18" charset="0"/>
              </a:rPr>
              <a:t>사이 값을 영화 평점처럼 사용</a:t>
            </a:r>
            <a:endParaRPr lang="en-US" altLang="ko-KR" sz="1400" kern="100" dirty="0">
              <a:ln>
                <a:solidFill>
                  <a:srgbClr val="1E803F">
                    <a:alpha val="0"/>
                  </a:srgbClr>
                </a:solidFill>
              </a:ln>
              <a:latin typeface="아리따-돋움(TTF)-Light" panose="02020603020101020101" pitchFamily="18" charset="-127"/>
              <a:ea typeface="아리따-돋움(TTF)-Light" panose="02020603020101020101" pitchFamily="18" charset="-127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en-US" altLang="ko-KR" sz="1400" kern="100" dirty="0">
              <a:ln>
                <a:solidFill>
                  <a:srgbClr val="1E803F">
                    <a:alpha val="0"/>
                  </a:srgbClr>
                </a:solidFill>
              </a:ln>
              <a:latin typeface="아리따-돋움(TTF)-Light" panose="02020603020101020101" pitchFamily="18" charset="-127"/>
              <a:ea typeface="아리따-돋움(TTF)-Light" panose="02020603020101020101" pitchFamily="18" charset="-127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en-US" altLang="ko-KR" sz="1400" kern="100" dirty="0">
              <a:ln>
                <a:solidFill>
                  <a:srgbClr val="1E803F">
                    <a:alpha val="0"/>
                  </a:srgbClr>
                </a:solidFill>
              </a:ln>
              <a:latin typeface="아리따-돋움(TTF)-Light" panose="02020603020101020101" pitchFamily="18" charset="-127"/>
              <a:ea typeface="아리따-돋움(TTF)-Light" panose="0202060302010102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="" xmlns:a16="http://schemas.microsoft.com/office/drawing/2014/main" id="{0E9DA1DA-45E8-4BEB-BEE6-85B2C5D2E03D}"/>
              </a:ext>
            </a:extLst>
          </p:cNvPr>
          <p:cNvSpPr/>
          <p:nvPr/>
        </p:nvSpPr>
        <p:spPr>
          <a:xfrm>
            <a:off x="91440" y="478720"/>
            <a:ext cx="34747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55A96"/>
                </a:solidFill>
                <a:latin typeface="아리따-돋움(TTF)-Light" panose="02020603020101020101" pitchFamily="18" charset="-127"/>
                <a:ea typeface="아리따-돋움(TTF)-Light" panose="02020603020101020101" pitchFamily="18" charset="-127"/>
              </a:rPr>
              <a:t>User-based CF</a:t>
            </a:r>
            <a:endParaRPr lang="ko-KR" altLang="en-US" sz="3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355A96"/>
              </a:solidFill>
              <a:latin typeface="아리따-돋움(TTF)-Light" panose="02020603020101020101" pitchFamily="18" charset="-127"/>
              <a:ea typeface="아리따-돋움(TTF)-Light" panose="0202060302010102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="" xmlns:a16="http://schemas.microsoft.com/office/drawing/2014/main" id="{6BEBAD73-D497-493E-BC9D-4B7BF6E000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658" y="2064210"/>
            <a:ext cx="6352019" cy="4187627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="" xmlns:a16="http://schemas.microsoft.com/office/drawing/2014/main" id="{76DB98A0-108C-42C6-A86D-0FFF141E40C1}"/>
              </a:ext>
            </a:extLst>
          </p:cNvPr>
          <p:cNvSpPr/>
          <p:nvPr/>
        </p:nvSpPr>
        <p:spPr>
          <a:xfrm>
            <a:off x="6862565" y="4706516"/>
            <a:ext cx="4449870" cy="9339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kern="100" dirty="0">
                <a:ln>
                  <a:solidFill>
                    <a:srgbClr val="1E803F">
                      <a:alpha val="0"/>
                    </a:srgbClr>
                  </a:solidFill>
                </a:ln>
                <a:latin typeface="아리따-돋움(TTF)-Light" panose="02020603020101020101" pitchFamily="18" charset="-127"/>
                <a:ea typeface="아리따-돋움(TTF)-Light" panose="02020603020101020101" pitchFamily="18" charset="-127"/>
                <a:cs typeface="Times New Roman" panose="02020603050405020304" pitchFamily="18" charset="0"/>
              </a:rPr>
              <a:t>(3) </a:t>
            </a:r>
            <a:r>
              <a:rPr lang="ko-KR" altLang="en-US" kern="100" dirty="0" err="1">
                <a:ln>
                  <a:solidFill>
                    <a:srgbClr val="1E803F">
                      <a:alpha val="0"/>
                    </a:srgbClr>
                  </a:solidFill>
                </a:ln>
                <a:latin typeface="아리따-돋움(TTF)-Light" panose="02020603020101020101" pitchFamily="18" charset="-127"/>
                <a:ea typeface="아리따-돋움(TTF)-Light" panose="02020603020101020101" pitchFamily="18" charset="-127"/>
                <a:cs typeface="Times New Roman" panose="02020603050405020304" pitchFamily="18" charset="0"/>
              </a:rPr>
              <a:t>결측값</a:t>
            </a:r>
            <a:endParaRPr lang="ko-KR" altLang="en-US" kern="100" dirty="0">
              <a:ln>
                <a:solidFill>
                  <a:srgbClr val="1E803F">
                    <a:alpha val="0"/>
                  </a:srgbClr>
                </a:solidFill>
              </a:ln>
              <a:latin typeface="아리따-돋움(TTF)-Light" panose="02020603020101020101" pitchFamily="18" charset="-127"/>
              <a:ea typeface="아리따-돋움(TTF)-Light" panose="02020603020101020101" pitchFamily="18" charset="-127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400" kern="100" dirty="0">
                <a:ln>
                  <a:solidFill>
                    <a:srgbClr val="1E803F">
                      <a:alpha val="0"/>
                    </a:srgbClr>
                  </a:solidFill>
                </a:ln>
                <a:latin typeface="아리따-돋움(TTF)-Light" panose="02020603020101020101" pitchFamily="18" charset="-127"/>
                <a:ea typeface="아리따-돋움(TTF)-Light" panose="02020603020101020101" pitchFamily="18" charset="-127"/>
                <a:cs typeface="Times New Roman" panose="02020603050405020304" pitchFamily="18" charset="0"/>
              </a:rPr>
              <a:t>1) </a:t>
            </a:r>
            <a:r>
              <a:rPr lang="ko-KR" altLang="en-US" sz="1400" kern="100" dirty="0" err="1">
                <a:ln>
                  <a:solidFill>
                    <a:srgbClr val="1E803F">
                      <a:alpha val="0"/>
                    </a:srgbClr>
                  </a:solidFill>
                </a:ln>
                <a:latin typeface="아리따-돋움(TTF)-Light" panose="02020603020101020101" pitchFamily="18" charset="-127"/>
                <a:ea typeface="아리따-돋움(TTF)-Light" panose="02020603020101020101" pitchFamily="18" charset="-127"/>
                <a:cs typeface="Times New Roman" panose="02020603050405020304" pitchFamily="18" charset="0"/>
              </a:rPr>
              <a:t>결측값</a:t>
            </a:r>
            <a:r>
              <a:rPr lang="ko-KR" altLang="en-US" sz="1400" kern="100" dirty="0">
                <a:ln>
                  <a:solidFill>
                    <a:srgbClr val="1E803F">
                      <a:alpha val="0"/>
                    </a:srgbClr>
                  </a:solidFill>
                </a:ln>
                <a:latin typeface="아리따-돋움(TTF)-Light" panose="02020603020101020101" pitchFamily="18" charset="-127"/>
                <a:ea typeface="아리따-돋움(TTF)-Light" panose="02020603020101020101" pitchFamily="18" charset="-127"/>
                <a:cs typeface="Times New Roman" panose="02020603050405020304" pitchFamily="18" charset="0"/>
              </a:rPr>
              <a:t> 같은 경우에는 </a:t>
            </a:r>
            <a:r>
              <a:rPr lang="en-US" altLang="ko-KR" sz="1400" kern="100" dirty="0">
                <a:ln>
                  <a:solidFill>
                    <a:srgbClr val="1E803F">
                      <a:alpha val="0"/>
                    </a:srgbClr>
                  </a:solidFill>
                </a:ln>
                <a:latin typeface="아리따-돋움(TTF)-Light" panose="02020603020101020101" pitchFamily="18" charset="-127"/>
                <a:ea typeface="아리따-돋움(TTF)-Light" panose="02020603020101020101" pitchFamily="18" charset="-127"/>
                <a:cs typeface="Times New Roman" panose="02020603050405020304" pitchFamily="18" charset="0"/>
              </a:rPr>
              <a:t>0~5</a:t>
            </a:r>
            <a:r>
              <a:rPr lang="ko-KR" altLang="en-US" sz="1400" kern="100" dirty="0">
                <a:ln>
                  <a:solidFill>
                    <a:srgbClr val="1E803F">
                      <a:alpha val="0"/>
                    </a:srgbClr>
                  </a:solidFill>
                </a:ln>
                <a:latin typeface="아리따-돋움(TTF)-Light" panose="02020603020101020101" pitchFamily="18" charset="-127"/>
                <a:ea typeface="아리따-돋움(TTF)-Light" panose="02020603020101020101" pitchFamily="18" charset="-127"/>
                <a:cs typeface="Times New Roman" panose="02020603050405020304" pitchFamily="18" charset="0"/>
              </a:rPr>
              <a:t>의 </a:t>
            </a:r>
            <a:r>
              <a:rPr lang="ko-KR" altLang="en-US" sz="1400" kern="100" dirty="0" err="1">
                <a:ln>
                  <a:solidFill>
                    <a:srgbClr val="1E803F">
                      <a:alpha val="0"/>
                    </a:srgbClr>
                  </a:solidFill>
                </a:ln>
                <a:latin typeface="아리따-돋움(TTF)-Light" panose="02020603020101020101" pitchFamily="18" charset="-127"/>
                <a:ea typeface="아리따-돋움(TTF)-Light" panose="02020603020101020101" pitchFamily="18" charset="-127"/>
                <a:cs typeface="Times New Roman" panose="02020603050405020304" pitchFamily="18" charset="0"/>
              </a:rPr>
              <a:t>중간값인</a:t>
            </a:r>
            <a:r>
              <a:rPr lang="ko-KR" altLang="en-US" sz="1400" kern="100" dirty="0">
                <a:ln>
                  <a:solidFill>
                    <a:srgbClr val="1E803F">
                      <a:alpha val="0"/>
                    </a:srgbClr>
                  </a:solidFill>
                </a:ln>
                <a:latin typeface="아리따-돋움(TTF)-Light" panose="02020603020101020101" pitchFamily="18" charset="-127"/>
                <a:ea typeface="아리따-돋움(TTF)-Light" panose="02020603020101020101" pitchFamily="18" charset="-127"/>
                <a:cs typeface="Times New Roman" panose="02020603050405020304" pitchFamily="18" charset="0"/>
              </a:rPr>
              <a:t> </a:t>
            </a:r>
            <a:r>
              <a:rPr lang="en-US" altLang="ko-KR" sz="1400" kern="100" dirty="0">
                <a:ln>
                  <a:solidFill>
                    <a:srgbClr val="1E803F">
                      <a:alpha val="0"/>
                    </a:srgbClr>
                  </a:solidFill>
                </a:ln>
                <a:latin typeface="아리따-돋움(TTF)-Light" panose="02020603020101020101" pitchFamily="18" charset="-127"/>
                <a:ea typeface="아리따-돋움(TTF)-Light" panose="02020603020101020101" pitchFamily="18" charset="-127"/>
                <a:cs typeface="Times New Roman" panose="02020603050405020304" pitchFamily="18" charset="0"/>
              </a:rPr>
              <a:t>2.5</a:t>
            </a:r>
            <a:r>
              <a:rPr lang="ko-KR" altLang="en-US" sz="1400" kern="100" dirty="0">
                <a:ln>
                  <a:solidFill>
                    <a:srgbClr val="1E803F">
                      <a:alpha val="0"/>
                    </a:srgbClr>
                  </a:solidFill>
                </a:ln>
                <a:latin typeface="아리따-돋움(TTF)-Light" panose="02020603020101020101" pitchFamily="18" charset="-127"/>
                <a:ea typeface="아리따-돋움(TTF)-Light" panose="02020603020101020101" pitchFamily="18" charset="-127"/>
                <a:cs typeface="Times New Roman" panose="02020603050405020304" pitchFamily="18" charset="0"/>
              </a:rPr>
              <a:t>를 채워 넣었다</a:t>
            </a:r>
            <a:r>
              <a:rPr lang="en-US" altLang="ko-KR" sz="1400" kern="100" dirty="0">
                <a:ln>
                  <a:solidFill>
                    <a:srgbClr val="1E803F">
                      <a:alpha val="0"/>
                    </a:srgbClr>
                  </a:solidFill>
                </a:ln>
                <a:latin typeface="아리따-돋움(TTF)-Light" panose="02020603020101020101" pitchFamily="18" charset="-127"/>
                <a:ea typeface="아리따-돋움(TTF)-Light" panose="02020603020101020101" pitchFamily="18" charset="-127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ABF26904-18C6-4777-B07D-99A5D2F8A480}"/>
              </a:ext>
            </a:extLst>
          </p:cNvPr>
          <p:cNvSpPr/>
          <p:nvPr/>
        </p:nvSpPr>
        <p:spPr>
          <a:xfrm>
            <a:off x="192470" y="1501900"/>
            <a:ext cx="2930874" cy="398820"/>
          </a:xfrm>
          <a:prstGeom prst="rect">
            <a:avLst/>
          </a:prstGeom>
          <a:solidFill>
            <a:srgbClr val="355A96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아리따-돋움(TTF)-Light" panose="02020603020101020101" pitchFamily="18" charset="-127"/>
                <a:ea typeface="아리따-돋움(TTF)-Light" panose="02020603020101020101" pitchFamily="18" charset="-127"/>
              </a:rPr>
              <a:t>Design</a:t>
            </a:r>
            <a:endParaRPr lang="ko-KR" altLang="en-US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아리따-돋움(TTF)-Light" panose="02020603020101020101" pitchFamily="18" charset="-127"/>
              <a:ea typeface="아리따-돋움(TTF)-Light" panose="02020603020101020101" pitchFamily="18" charset="-127"/>
            </a:endParaRPr>
          </a:p>
        </p:txBody>
      </p:sp>
      <p:pic>
        <p:nvPicPr>
          <p:cNvPr id="4" name="오디오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852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072"/>
    </mc:Choice>
    <mc:Fallback xmlns="">
      <p:transition spd="slow" advTm="280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자유형: 도형 2">
            <a:extLst>
              <a:ext uri="{FF2B5EF4-FFF2-40B4-BE49-F238E27FC236}">
                <a16:creationId xmlns:a16="http://schemas.microsoft.com/office/drawing/2014/main" xmlns="" id="{DD62B9B0-063C-4416-B10C-C6052265C674}"/>
              </a:ext>
            </a:extLst>
          </p:cNvPr>
          <p:cNvSpPr/>
          <p:nvPr/>
        </p:nvSpPr>
        <p:spPr>
          <a:xfrm>
            <a:off x="1389997" y="1301542"/>
            <a:ext cx="11015533" cy="3593734"/>
          </a:xfrm>
          <a:custGeom>
            <a:avLst/>
            <a:gdLst>
              <a:gd name="connsiteX0" fmla="*/ 0 w 11403707"/>
              <a:gd name="connsiteY0" fmla="*/ 3593734 h 3593734"/>
              <a:gd name="connsiteX1" fmla="*/ 1087120 w 11403707"/>
              <a:gd name="connsiteY1" fmla="*/ 1714134 h 3593734"/>
              <a:gd name="connsiteX2" fmla="*/ 3281680 w 11403707"/>
              <a:gd name="connsiteY2" fmla="*/ 1429654 h 3593734"/>
              <a:gd name="connsiteX3" fmla="*/ 5090160 w 11403707"/>
              <a:gd name="connsiteY3" fmla="*/ 3106054 h 3593734"/>
              <a:gd name="connsiteX4" fmla="*/ 5913120 w 11403707"/>
              <a:gd name="connsiteY4" fmla="*/ 738774 h 3593734"/>
              <a:gd name="connsiteX5" fmla="*/ 7650480 w 11403707"/>
              <a:gd name="connsiteY5" fmla="*/ 169814 h 3593734"/>
              <a:gd name="connsiteX6" fmla="*/ 9326880 w 11403707"/>
              <a:gd name="connsiteY6" fmla="*/ 3431174 h 3593734"/>
              <a:gd name="connsiteX7" fmla="*/ 11257280 w 11403707"/>
              <a:gd name="connsiteY7" fmla="*/ 1419494 h 3593734"/>
              <a:gd name="connsiteX8" fmla="*/ 11267440 w 11403707"/>
              <a:gd name="connsiteY8" fmla="*/ 1368694 h 3593734"/>
              <a:gd name="connsiteX9" fmla="*/ 11267440 w 11403707"/>
              <a:gd name="connsiteY9" fmla="*/ 1368694 h 3593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403707" h="3593734">
                <a:moveTo>
                  <a:pt x="0" y="3593734"/>
                </a:moveTo>
                <a:cubicBezTo>
                  <a:pt x="270086" y="2834274"/>
                  <a:pt x="540173" y="2074814"/>
                  <a:pt x="1087120" y="1714134"/>
                </a:cubicBezTo>
                <a:cubicBezTo>
                  <a:pt x="1634067" y="1353454"/>
                  <a:pt x="2614507" y="1197667"/>
                  <a:pt x="3281680" y="1429654"/>
                </a:cubicBezTo>
                <a:cubicBezTo>
                  <a:pt x="3948853" y="1661641"/>
                  <a:pt x="4651587" y="3221201"/>
                  <a:pt x="5090160" y="3106054"/>
                </a:cubicBezTo>
                <a:cubicBezTo>
                  <a:pt x="5528733" y="2990907"/>
                  <a:pt x="5486400" y="1228147"/>
                  <a:pt x="5913120" y="738774"/>
                </a:cubicBezTo>
                <a:cubicBezTo>
                  <a:pt x="6339840" y="249401"/>
                  <a:pt x="7081520" y="-278919"/>
                  <a:pt x="7650480" y="169814"/>
                </a:cubicBezTo>
                <a:cubicBezTo>
                  <a:pt x="8219440" y="618547"/>
                  <a:pt x="8725747" y="3222894"/>
                  <a:pt x="9326880" y="3431174"/>
                </a:cubicBezTo>
                <a:cubicBezTo>
                  <a:pt x="9928013" y="3639454"/>
                  <a:pt x="10933853" y="1763241"/>
                  <a:pt x="11257280" y="1419494"/>
                </a:cubicBezTo>
                <a:cubicBezTo>
                  <a:pt x="11580707" y="1075747"/>
                  <a:pt x="11267440" y="1368694"/>
                  <a:pt x="11267440" y="1368694"/>
                </a:cubicBezTo>
                <a:lnTo>
                  <a:pt x="11267440" y="1368694"/>
                </a:lnTo>
              </a:path>
            </a:pathLst>
          </a:custGeom>
          <a:noFill/>
          <a:ln>
            <a:solidFill>
              <a:srgbClr val="1E80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7C76116C-4BA9-4E4A-A099-11165D1F0C3E}"/>
              </a:ext>
            </a:extLst>
          </p:cNvPr>
          <p:cNvSpPr txBox="1"/>
          <p:nvPr/>
        </p:nvSpPr>
        <p:spPr>
          <a:xfrm>
            <a:off x="1072055" y="4376931"/>
            <a:ext cx="978034" cy="27699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E803F"/>
                </a:solidFill>
                <a:latin typeface="아리따-돋움(TTF)-Light" panose="02020603020101020101" pitchFamily="18" charset="-127"/>
                <a:ea typeface="아리따-돋움(TTF)-Light" panose="02020603020101020101" pitchFamily="18" charset="-127"/>
              </a:rPr>
              <a:t>Data Subject</a:t>
            </a:r>
            <a:endParaRPr lang="ko-KR" altLang="en-US" sz="1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1E803F"/>
              </a:solidFill>
              <a:latin typeface="아리따-돋움(TTF)-Light" panose="02020603020101020101" pitchFamily="18" charset="-127"/>
              <a:ea typeface="아리따-돋움(TTF)-Light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1101654A-F2A4-4E01-B994-138D27A7D897}"/>
              </a:ext>
            </a:extLst>
          </p:cNvPr>
          <p:cNvSpPr txBox="1"/>
          <p:nvPr/>
        </p:nvSpPr>
        <p:spPr>
          <a:xfrm>
            <a:off x="6045198" y="3651619"/>
            <a:ext cx="1333965" cy="27699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E803F"/>
                </a:solidFill>
                <a:latin typeface="아리따-돋움(TTF)-Light" panose="02020603020101020101" pitchFamily="18" charset="-127"/>
                <a:ea typeface="아리따-돋움(TTF)-Light" panose="02020603020101020101" pitchFamily="18" charset="-127"/>
              </a:rPr>
              <a:t>Model Description</a:t>
            </a:r>
            <a:endParaRPr lang="ko-KR" altLang="en-US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1E803F"/>
              </a:solidFill>
              <a:latin typeface="아리따-돋움(TTF)-Light" panose="02020603020101020101" pitchFamily="18" charset="-127"/>
              <a:ea typeface="아리따-돋움(TTF)-Light" panose="02020603020101020101" pitchFamily="18" charset="-127"/>
            </a:endParaRPr>
          </a:p>
        </p:txBody>
      </p:sp>
      <p:sp>
        <p:nvSpPr>
          <p:cNvPr id="10" name="화살표: 갈매기형 수장 9">
            <a:extLst>
              <a:ext uri="{FF2B5EF4-FFF2-40B4-BE49-F238E27FC236}">
                <a16:creationId xmlns:a16="http://schemas.microsoft.com/office/drawing/2014/main" xmlns="" id="{C4339ACE-244D-4144-86C8-F66EC642A8E2}"/>
              </a:ext>
            </a:extLst>
          </p:cNvPr>
          <p:cNvSpPr/>
          <p:nvPr/>
        </p:nvSpPr>
        <p:spPr>
          <a:xfrm rot="17502128">
            <a:off x="1257489" y="4748614"/>
            <a:ext cx="265016" cy="311184"/>
          </a:xfrm>
          <a:prstGeom prst="chevron">
            <a:avLst/>
          </a:prstGeom>
          <a:solidFill>
            <a:srgbClr val="1E80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화살표: 갈매기형 수장 13">
            <a:extLst>
              <a:ext uri="{FF2B5EF4-FFF2-40B4-BE49-F238E27FC236}">
                <a16:creationId xmlns:a16="http://schemas.microsoft.com/office/drawing/2014/main" xmlns="" id="{15BD7B50-9492-4719-8184-8A965664E6CC}"/>
              </a:ext>
            </a:extLst>
          </p:cNvPr>
          <p:cNvSpPr/>
          <p:nvPr/>
        </p:nvSpPr>
        <p:spPr>
          <a:xfrm rot="17502128">
            <a:off x="6397349" y="3953677"/>
            <a:ext cx="265016" cy="311184"/>
          </a:xfrm>
          <a:prstGeom prst="chevron">
            <a:avLst/>
          </a:prstGeom>
          <a:solidFill>
            <a:srgbClr val="1E80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2169006D-CFE3-489A-B87C-6BF6B9950EBA}"/>
              </a:ext>
            </a:extLst>
          </p:cNvPr>
          <p:cNvSpPr txBox="1"/>
          <p:nvPr/>
        </p:nvSpPr>
        <p:spPr>
          <a:xfrm>
            <a:off x="1529584" y="4611818"/>
            <a:ext cx="4268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E803F"/>
                </a:solidFill>
                <a:latin typeface="a대한늬우스L" panose="02020600000000000000" pitchFamily="18" charset="-127"/>
                <a:ea typeface="a대한늬우스L" panose="02020600000000000000" pitchFamily="18" charset="-127"/>
              </a:rPr>
              <a:t>1</a:t>
            </a:r>
            <a:endParaRPr lang="ko-KR" altLang="en-US" sz="3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1E803F"/>
              </a:solidFill>
              <a:latin typeface="a대한늬우스L" panose="02020600000000000000" pitchFamily="18" charset="-127"/>
              <a:ea typeface="a대한늬우스L" panose="02020600000000000000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35B88D06-D8AD-46A9-8FB9-6DD3C18E6AE9}"/>
              </a:ext>
            </a:extLst>
          </p:cNvPr>
          <p:cNvSpPr txBox="1"/>
          <p:nvPr/>
        </p:nvSpPr>
        <p:spPr>
          <a:xfrm>
            <a:off x="6704790" y="3904114"/>
            <a:ext cx="4268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E803F"/>
                </a:solidFill>
                <a:latin typeface="a대한늬우스L" panose="02020600000000000000" pitchFamily="18" charset="-127"/>
                <a:ea typeface="a대한늬우스L" panose="02020600000000000000" pitchFamily="18" charset="-127"/>
              </a:rPr>
              <a:t>2</a:t>
            </a:r>
            <a:endParaRPr lang="ko-KR" altLang="en-US" sz="3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1E803F"/>
              </a:solidFill>
              <a:latin typeface="a대한늬우스L" panose="02020600000000000000" pitchFamily="18" charset="-127"/>
              <a:ea typeface="a대한늬우스L" panose="02020600000000000000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475CA182-F688-4565-94FC-1047670679EA}"/>
              </a:ext>
            </a:extLst>
          </p:cNvPr>
          <p:cNvSpPr txBox="1"/>
          <p:nvPr/>
        </p:nvSpPr>
        <p:spPr>
          <a:xfrm>
            <a:off x="7927601" y="1828611"/>
            <a:ext cx="2026317" cy="30777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E803F"/>
                </a:solidFill>
                <a:latin typeface="아리따-돋움(TTF)-Light" panose="02020603020101020101" pitchFamily="18" charset="-127"/>
                <a:ea typeface="아리따-돋움(TTF)-Light" panose="02020603020101020101" pitchFamily="18" charset="-127"/>
              </a:rPr>
              <a:t>Implementation &amp; Result</a:t>
            </a:r>
            <a:endParaRPr lang="ko-KR" altLang="en-US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1E803F"/>
              </a:solidFill>
              <a:latin typeface="아리따-돋움(TTF)-Light" panose="02020603020101020101" pitchFamily="18" charset="-127"/>
              <a:ea typeface="아리따-돋움(TTF)-Light" panose="02020603020101020101" pitchFamily="18" charset="-127"/>
            </a:endParaRPr>
          </a:p>
        </p:txBody>
      </p:sp>
      <p:sp>
        <p:nvSpPr>
          <p:cNvPr id="19" name="화살표: 갈매기형 수장 18">
            <a:extLst>
              <a:ext uri="{FF2B5EF4-FFF2-40B4-BE49-F238E27FC236}">
                <a16:creationId xmlns:a16="http://schemas.microsoft.com/office/drawing/2014/main" xmlns="" id="{35B2C02E-F505-4A37-85F5-7A4F31EE78DD}"/>
              </a:ext>
            </a:extLst>
          </p:cNvPr>
          <p:cNvSpPr/>
          <p:nvPr/>
        </p:nvSpPr>
        <p:spPr>
          <a:xfrm rot="3924984">
            <a:off x="9104709" y="2132808"/>
            <a:ext cx="265016" cy="311184"/>
          </a:xfrm>
          <a:prstGeom prst="chevron">
            <a:avLst/>
          </a:prstGeom>
          <a:solidFill>
            <a:srgbClr val="1E80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72DB97D4-38DF-4C70-8E37-02D884DF8F77}"/>
              </a:ext>
            </a:extLst>
          </p:cNvPr>
          <p:cNvSpPr txBox="1"/>
          <p:nvPr/>
        </p:nvSpPr>
        <p:spPr>
          <a:xfrm>
            <a:off x="9527025" y="2161648"/>
            <a:ext cx="4268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E803F"/>
                </a:solidFill>
                <a:latin typeface="a대한늬우스L" panose="02020600000000000000" pitchFamily="18" charset="-127"/>
                <a:ea typeface="a대한늬우스L" panose="02020600000000000000" pitchFamily="18" charset="-127"/>
              </a:rPr>
              <a:t>3</a:t>
            </a:r>
            <a:endParaRPr lang="ko-KR" altLang="en-US" sz="3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1E803F"/>
              </a:solidFill>
              <a:latin typeface="a대한늬우스L" panose="02020600000000000000" pitchFamily="18" charset="-127"/>
              <a:ea typeface="a대한늬우스L" panose="02020600000000000000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65E313D9-3FA0-4B8A-B22C-98F35B483028}"/>
              </a:ext>
            </a:extLst>
          </p:cNvPr>
          <p:cNvSpPr txBox="1"/>
          <p:nvPr/>
        </p:nvSpPr>
        <p:spPr>
          <a:xfrm>
            <a:off x="7156236" y="4042307"/>
            <a:ext cx="771365" cy="430887"/>
          </a:xfrm>
          <a:prstGeom prst="rect">
            <a:avLst/>
          </a:prstGeom>
          <a:noFill/>
          <a:ln>
            <a:solidFill>
              <a:schemeClr val="accent6">
                <a:lumMod val="20000"/>
                <a:lumOff val="80000"/>
              </a:schemeClr>
            </a:solidFill>
          </a:ln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아리따-돋움(TTF)-Light" panose="02020603020101020101" pitchFamily="18" charset="-127"/>
                <a:ea typeface="아리따-돋움(TTF)-Light" panose="02020603020101020101" pitchFamily="18" charset="-127"/>
              </a:rPr>
              <a:t>KNN</a:t>
            </a:r>
          </a:p>
          <a:p>
            <a:pPr marL="285750" indent="-285750">
              <a:buFontTx/>
              <a:buChar char="-"/>
            </a:pPr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아리따-돋움(TTF)-Light" panose="02020603020101020101" pitchFamily="18" charset="-127"/>
                <a:ea typeface="아리따-돋움(TTF)-Light" panose="02020603020101020101" pitchFamily="18" charset="-127"/>
              </a:rPr>
              <a:t>CF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80F0FF91-32DD-4FD8-9187-0466376E83EA}"/>
              </a:ext>
            </a:extLst>
          </p:cNvPr>
          <p:cNvSpPr txBox="1"/>
          <p:nvPr/>
        </p:nvSpPr>
        <p:spPr>
          <a:xfrm>
            <a:off x="9321468" y="4102713"/>
            <a:ext cx="1480535" cy="30777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E803F"/>
                </a:solidFill>
                <a:latin typeface="아리따-돋움(TTF)-Light" panose="02020603020101020101" pitchFamily="18" charset="-127"/>
                <a:ea typeface="아리따-돋움(TTF)-Light" panose="02020603020101020101" pitchFamily="18" charset="-127"/>
              </a:rPr>
              <a:t>Project 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E803F"/>
                </a:solidFill>
                <a:latin typeface="아리따-돋움(TTF)-Light" panose="02020603020101020101" pitchFamily="18" charset="-127"/>
                <a:ea typeface="아리따-돋움(TTF)-Light" panose="02020603020101020101" pitchFamily="18" charset="-127"/>
              </a:rPr>
              <a:t>Evaluation</a:t>
            </a:r>
            <a:endParaRPr lang="ko-KR" altLang="en-US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1E803F"/>
              </a:solidFill>
              <a:latin typeface="아리따-돋움(TTF)-Light" panose="02020603020101020101" pitchFamily="18" charset="-127"/>
              <a:ea typeface="아리따-돋움(TTF)-Light" panose="02020603020101020101" pitchFamily="18" charset="-127"/>
            </a:endParaRPr>
          </a:p>
        </p:txBody>
      </p:sp>
      <p:sp>
        <p:nvSpPr>
          <p:cNvPr id="23" name="화살표: 갈매기형 수장 22">
            <a:extLst>
              <a:ext uri="{FF2B5EF4-FFF2-40B4-BE49-F238E27FC236}">
                <a16:creationId xmlns:a16="http://schemas.microsoft.com/office/drawing/2014/main" xmlns="" id="{104E5D9E-DE39-4EBB-9D0B-03EF312989E7}"/>
              </a:ext>
            </a:extLst>
          </p:cNvPr>
          <p:cNvSpPr/>
          <p:nvPr/>
        </p:nvSpPr>
        <p:spPr>
          <a:xfrm rot="18865205">
            <a:off x="10685969" y="4425225"/>
            <a:ext cx="265016" cy="311184"/>
          </a:xfrm>
          <a:prstGeom prst="chevron">
            <a:avLst/>
          </a:prstGeom>
          <a:solidFill>
            <a:srgbClr val="1E80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6FFD3240-684F-4A90-8516-08E36F18445C}"/>
              </a:ext>
            </a:extLst>
          </p:cNvPr>
          <p:cNvSpPr txBox="1"/>
          <p:nvPr/>
        </p:nvSpPr>
        <p:spPr>
          <a:xfrm>
            <a:off x="9757736" y="4335761"/>
            <a:ext cx="4268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E803F"/>
                </a:solidFill>
                <a:latin typeface="a대한늬우스L" panose="02020600000000000000" pitchFamily="18" charset="-127"/>
                <a:ea typeface="a대한늬우스L" panose="02020600000000000000" pitchFamily="18" charset="-127"/>
              </a:rPr>
              <a:t>4</a:t>
            </a:r>
            <a:endParaRPr lang="ko-KR" altLang="en-US" sz="3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1E803F"/>
              </a:solidFill>
              <a:latin typeface="a대한늬우스L" panose="02020600000000000000" pitchFamily="18" charset="-127"/>
              <a:ea typeface="a대한늬우스L" panose="02020600000000000000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F6FF4581-C68D-482A-A42F-5A14D60FC062}"/>
              </a:ext>
            </a:extLst>
          </p:cNvPr>
          <p:cNvSpPr txBox="1"/>
          <p:nvPr/>
        </p:nvSpPr>
        <p:spPr>
          <a:xfrm>
            <a:off x="4318373" y="408842"/>
            <a:ext cx="281679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E803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INDEX</a:t>
            </a:r>
            <a:endParaRPr lang="ko-KR" altLang="en-US" sz="6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1E803F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xmlns="" id="{48C1FF98-AC38-4C13-A3FB-D04CED474134}"/>
              </a:ext>
            </a:extLst>
          </p:cNvPr>
          <p:cNvSpPr/>
          <p:nvPr/>
        </p:nvSpPr>
        <p:spPr>
          <a:xfrm>
            <a:off x="4486287" y="347521"/>
            <a:ext cx="101601" cy="101601"/>
          </a:xfrm>
          <a:prstGeom prst="ellipse">
            <a:avLst/>
          </a:prstGeom>
          <a:solidFill>
            <a:srgbClr val="1E80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xmlns="" id="{48C1FF98-AC38-4C13-A3FB-D04CED474134}"/>
              </a:ext>
            </a:extLst>
          </p:cNvPr>
          <p:cNvSpPr/>
          <p:nvPr/>
        </p:nvSpPr>
        <p:spPr>
          <a:xfrm>
            <a:off x="4938783" y="363168"/>
            <a:ext cx="101601" cy="101601"/>
          </a:xfrm>
          <a:prstGeom prst="ellipse">
            <a:avLst/>
          </a:prstGeom>
          <a:solidFill>
            <a:srgbClr val="1E80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xmlns="" id="{48C1FF98-AC38-4C13-A3FB-D04CED474134}"/>
              </a:ext>
            </a:extLst>
          </p:cNvPr>
          <p:cNvSpPr/>
          <p:nvPr/>
        </p:nvSpPr>
        <p:spPr>
          <a:xfrm>
            <a:off x="5466591" y="347520"/>
            <a:ext cx="101601" cy="101601"/>
          </a:xfrm>
          <a:prstGeom prst="ellipse">
            <a:avLst/>
          </a:prstGeom>
          <a:solidFill>
            <a:srgbClr val="1E80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xmlns="" id="{48C1FF98-AC38-4C13-A3FB-D04CED474134}"/>
              </a:ext>
            </a:extLst>
          </p:cNvPr>
          <p:cNvSpPr/>
          <p:nvPr/>
        </p:nvSpPr>
        <p:spPr>
          <a:xfrm>
            <a:off x="6045199" y="334604"/>
            <a:ext cx="101601" cy="101601"/>
          </a:xfrm>
          <a:prstGeom prst="ellipse">
            <a:avLst/>
          </a:prstGeom>
          <a:solidFill>
            <a:srgbClr val="1E80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xmlns="" id="{48C1FF98-AC38-4C13-A3FB-D04CED474134}"/>
              </a:ext>
            </a:extLst>
          </p:cNvPr>
          <p:cNvSpPr/>
          <p:nvPr/>
        </p:nvSpPr>
        <p:spPr>
          <a:xfrm>
            <a:off x="6529857" y="347518"/>
            <a:ext cx="101601" cy="101601"/>
          </a:xfrm>
          <a:prstGeom prst="ellipse">
            <a:avLst/>
          </a:prstGeom>
          <a:solidFill>
            <a:srgbClr val="1E80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E704380C-BD72-4201-81F4-F9495147338C}"/>
              </a:ext>
            </a:extLst>
          </p:cNvPr>
          <p:cNvSpPr txBox="1"/>
          <p:nvPr/>
        </p:nvSpPr>
        <p:spPr>
          <a:xfrm>
            <a:off x="1912578" y="4754339"/>
            <a:ext cx="1659429" cy="261610"/>
          </a:xfrm>
          <a:prstGeom prst="rect">
            <a:avLst/>
          </a:prstGeom>
          <a:noFill/>
          <a:ln>
            <a:solidFill>
              <a:schemeClr val="accent6">
                <a:lumMod val="20000"/>
                <a:lumOff val="80000"/>
              </a:schemeClr>
            </a:solidFill>
          </a:ln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아리따-돋움(TTF)-Light" panose="02020603020101020101" pitchFamily="18" charset="-127"/>
                <a:ea typeface="아리따-돋움(TTF)-Light" panose="02020603020101020101" pitchFamily="18" charset="-127"/>
              </a:rPr>
              <a:t>Steam review data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F1DEED97-139B-47BB-9AC1-5CC5CFA2ABBE}"/>
              </a:ext>
            </a:extLst>
          </p:cNvPr>
          <p:cNvSpPr txBox="1"/>
          <p:nvPr/>
        </p:nvSpPr>
        <p:spPr>
          <a:xfrm>
            <a:off x="9925430" y="2283388"/>
            <a:ext cx="1192955" cy="769441"/>
          </a:xfrm>
          <a:prstGeom prst="rect">
            <a:avLst/>
          </a:prstGeom>
          <a:noFill/>
          <a:ln>
            <a:solidFill>
              <a:schemeClr val="accent6">
                <a:lumMod val="20000"/>
                <a:lumOff val="80000"/>
              </a:schemeClr>
            </a:solidFill>
          </a:ln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아리따-돋움(TTF)-Light" panose="02020603020101020101" pitchFamily="18" charset="-127"/>
                <a:ea typeface="아리따-돋움(TTF)-Light" panose="02020603020101020101" pitchFamily="18" charset="-127"/>
              </a:rPr>
              <a:t>Crawler</a:t>
            </a:r>
          </a:p>
          <a:p>
            <a:pPr marL="285750" indent="-285750">
              <a:buFontTx/>
              <a:buChar char="-"/>
            </a:pPr>
            <a:r>
              <a:rPr lang="en-US" altLang="ko-KR" sz="11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아리따-돋움(TTF)-Light" panose="02020603020101020101" pitchFamily="18" charset="-127"/>
                <a:ea typeface="아리따-돋움(TTF)-Light" panose="02020603020101020101" pitchFamily="18" charset="-127"/>
              </a:rPr>
              <a:t>CF-User</a:t>
            </a:r>
            <a:endParaRPr lang="en-US" altLang="ko-KR" sz="1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아리따-돋움(TTF)-Light" panose="02020603020101020101" pitchFamily="18" charset="-127"/>
              <a:ea typeface="아리따-돋움(TTF)-Light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sz="11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아리따-돋움(TTF)-Light" panose="02020603020101020101" pitchFamily="18" charset="-127"/>
                <a:ea typeface="아리따-돋움(TTF)-Light" panose="02020603020101020101" pitchFamily="18" charset="-127"/>
              </a:rPr>
              <a:t>CF-Item</a:t>
            </a:r>
            <a:endParaRPr lang="en-US" altLang="ko-KR" sz="1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아리따-돋움(TTF)-Light" panose="02020603020101020101" pitchFamily="18" charset="-127"/>
              <a:ea typeface="아리따-돋움(TTF)-Light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아리따-돋움(TTF)-Light" panose="02020603020101020101" pitchFamily="18" charset="-127"/>
                <a:ea typeface="아리따-돋움(TTF)-Light" panose="02020603020101020101" pitchFamily="18" charset="-127"/>
              </a:rPr>
              <a:t>Visualization</a:t>
            </a:r>
          </a:p>
        </p:txBody>
      </p:sp>
      <p:pic>
        <p:nvPicPr>
          <p:cNvPr id="2" name="오디오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326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408"/>
    </mc:Choice>
    <mc:Fallback xmlns="">
      <p:transition spd="slow" advTm="144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B76B29C2-EB3F-40FE-9908-8B93E4235B78}"/>
              </a:ext>
            </a:extLst>
          </p:cNvPr>
          <p:cNvSpPr txBox="1"/>
          <p:nvPr/>
        </p:nvSpPr>
        <p:spPr>
          <a:xfrm>
            <a:off x="42848" y="294263"/>
            <a:ext cx="1758815" cy="307777"/>
          </a:xfrm>
          <a:prstGeom prst="rect">
            <a:avLst/>
          </a:prstGeom>
          <a:solidFill>
            <a:srgbClr val="355A96"/>
          </a:solidFill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3. Implementation</a:t>
            </a:r>
            <a:endParaRPr lang="ko-KR" altLang="en-US" sz="16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48D06F82-12DC-4727-955A-17DFA6422558}"/>
              </a:ext>
            </a:extLst>
          </p:cNvPr>
          <p:cNvSpPr/>
          <p:nvPr/>
        </p:nvSpPr>
        <p:spPr>
          <a:xfrm>
            <a:off x="-91440" y="104120"/>
            <a:ext cx="182880" cy="68806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="" xmlns:a16="http://schemas.microsoft.com/office/drawing/2014/main" id="{5AFC9BB8-0ED3-47C7-AE39-1ED4DCEFB510}"/>
              </a:ext>
            </a:extLst>
          </p:cNvPr>
          <p:cNvSpPr/>
          <p:nvPr/>
        </p:nvSpPr>
        <p:spPr>
          <a:xfrm>
            <a:off x="6862558" y="3755571"/>
            <a:ext cx="4449870" cy="1497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kern="100" dirty="0">
                <a:ln>
                  <a:solidFill>
                    <a:srgbClr val="1E803F">
                      <a:alpha val="0"/>
                    </a:srgbClr>
                  </a:solidFill>
                </a:ln>
                <a:latin typeface="아리따-돋움(TTF)-Light" panose="02020603020101020101" pitchFamily="18" charset="-127"/>
                <a:ea typeface="아리따-돋움(TTF)-Light" panose="02020603020101020101" pitchFamily="18" charset="-127"/>
                <a:cs typeface="Times New Roman" panose="02020603050405020304" pitchFamily="18" charset="0"/>
              </a:rPr>
              <a:t>(5) Performance</a:t>
            </a:r>
            <a:r>
              <a:rPr lang="ko-KR" altLang="en-US" kern="100" dirty="0">
                <a:ln>
                  <a:solidFill>
                    <a:srgbClr val="1E803F">
                      <a:alpha val="0"/>
                    </a:srgbClr>
                  </a:solidFill>
                </a:ln>
                <a:latin typeface="아리따-돋움(TTF)-Light" panose="02020603020101020101" pitchFamily="18" charset="-127"/>
                <a:ea typeface="아리따-돋움(TTF)-Light" panose="02020603020101020101" pitchFamily="18" charset="-127"/>
                <a:cs typeface="Times New Roman" panose="02020603050405020304" pitchFamily="18" charset="0"/>
              </a:rPr>
              <a:t> </a:t>
            </a:r>
            <a:r>
              <a:rPr lang="en-US" altLang="ko-KR" kern="100" dirty="0">
                <a:ln>
                  <a:solidFill>
                    <a:srgbClr val="1E803F">
                      <a:alpha val="0"/>
                    </a:srgbClr>
                  </a:solidFill>
                </a:ln>
                <a:latin typeface="아리따-돋움(TTF)-Light" panose="02020603020101020101" pitchFamily="18" charset="-127"/>
                <a:ea typeface="아리따-돋움(TTF)-Light" panose="02020603020101020101" pitchFamily="18" charset="-127"/>
                <a:cs typeface="Times New Roman" panose="02020603050405020304" pitchFamily="18" charset="0"/>
              </a:rPr>
              <a:t>measurement</a:t>
            </a:r>
            <a:endParaRPr lang="ko-KR" altLang="ko-KR" kern="100" dirty="0">
              <a:ln>
                <a:solidFill>
                  <a:srgbClr val="1E803F">
                    <a:alpha val="0"/>
                  </a:srgbClr>
                </a:solidFill>
              </a:ln>
              <a:latin typeface="아리따-돋움(TTF)-Light" panose="02020603020101020101" pitchFamily="18" charset="-127"/>
              <a:ea typeface="아리따-돋움(TTF)-Light" panose="02020603020101020101" pitchFamily="18" charset="-127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07000"/>
              </a:lnSpc>
              <a:spcAft>
                <a:spcPts val="800"/>
              </a:spcAft>
              <a:buAutoNum type="arabicParenR"/>
            </a:pPr>
            <a:r>
              <a:rPr lang="en-US" altLang="ko-KR" sz="1400" kern="100" dirty="0">
                <a:ln>
                  <a:solidFill>
                    <a:srgbClr val="1E803F">
                      <a:alpha val="0"/>
                    </a:srgbClr>
                  </a:solidFill>
                </a:ln>
                <a:latin typeface="아리따-돋움(TTF)-Light" panose="02020603020101020101" pitchFamily="18" charset="-127"/>
                <a:ea typeface="아리따-돋움(TTF)-Light" panose="02020603020101020101" pitchFamily="18" charset="-127"/>
                <a:cs typeface="Times New Roman" panose="02020603050405020304" pitchFamily="18" charset="0"/>
              </a:rPr>
              <a:t>KNN</a:t>
            </a:r>
            <a:r>
              <a:rPr lang="ko-KR" altLang="en-US" sz="1400" kern="100" dirty="0">
                <a:ln>
                  <a:solidFill>
                    <a:srgbClr val="1E803F">
                      <a:alpha val="0"/>
                    </a:srgbClr>
                  </a:solidFill>
                </a:ln>
                <a:latin typeface="아리따-돋움(TTF)-Light" panose="02020603020101020101" pitchFamily="18" charset="-127"/>
                <a:ea typeface="아리따-돋움(TTF)-Light" panose="02020603020101020101" pitchFamily="18" charset="-127"/>
                <a:cs typeface="Times New Roman" panose="02020603050405020304" pitchFamily="18" charset="0"/>
              </a:rPr>
              <a:t>을 활용하여 유사한 </a:t>
            </a:r>
            <a:r>
              <a:rPr lang="en-US" altLang="ko-KR" sz="1400" kern="100" dirty="0">
                <a:ln>
                  <a:solidFill>
                    <a:srgbClr val="1E803F">
                      <a:alpha val="0"/>
                    </a:srgbClr>
                  </a:solidFill>
                </a:ln>
                <a:latin typeface="아리따-돋움(TTF)-Light" panose="02020603020101020101" pitchFamily="18" charset="-127"/>
                <a:ea typeface="아리따-돋움(TTF)-Light" panose="02020603020101020101" pitchFamily="18" charset="-127"/>
                <a:cs typeface="Times New Roman" panose="02020603050405020304" pitchFamily="18" charset="0"/>
              </a:rPr>
              <a:t>K</a:t>
            </a:r>
            <a:r>
              <a:rPr lang="ko-KR" altLang="en-US" sz="1400" kern="100" dirty="0">
                <a:ln>
                  <a:solidFill>
                    <a:srgbClr val="1E803F">
                      <a:alpha val="0"/>
                    </a:srgbClr>
                  </a:solidFill>
                </a:ln>
                <a:latin typeface="아리따-돋움(TTF)-Light" panose="02020603020101020101" pitchFamily="18" charset="-127"/>
                <a:ea typeface="아리따-돋움(TTF)-Light" panose="02020603020101020101" pitchFamily="18" charset="-127"/>
                <a:cs typeface="Times New Roman" panose="02020603050405020304" pitchFamily="18" charset="0"/>
              </a:rPr>
              <a:t>명의 </a:t>
            </a:r>
            <a:r>
              <a:rPr lang="en-US" altLang="ko-KR" sz="1400" kern="100" dirty="0">
                <a:ln>
                  <a:solidFill>
                    <a:srgbClr val="1E803F">
                      <a:alpha val="0"/>
                    </a:srgbClr>
                  </a:solidFill>
                </a:ln>
                <a:latin typeface="아리따-돋움(TTF)-Light" panose="02020603020101020101" pitchFamily="18" charset="-127"/>
                <a:ea typeface="아리따-돋움(TTF)-Light" panose="02020603020101020101" pitchFamily="18" charset="-127"/>
                <a:cs typeface="Times New Roman" panose="02020603050405020304" pitchFamily="18" charset="0"/>
              </a:rPr>
              <a:t>User</a:t>
            </a:r>
            <a:r>
              <a:rPr lang="ko-KR" altLang="en-US" sz="1400" kern="100" dirty="0">
                <a:ln>
                  <a:solidFill>
                    <a:srgbClr val="1E803F">
                      <a:alpha val="0"/>
                    </a:srgbClr>
                  </a:solidFill>
                </a:ln>
                <a:latin typeface="아리따-돋움(TTF)-Light" panose="02020603020101020101" pitchFamily="18" charset="-127"/>
                <a:ea typeface="아리따-돋움(TTF)-Light" panose="02020603020101020101" pitchFamily="18" charset="-127"/>
                <a:cs typeface="Times New Roman" panose="02020603050405020304" pitchFamily="18" charset="0"/>
              </a:rPr>
              <a:t>를 찾고 </a:t>
            </a:r>
            <a:r>
              <a:rPr lang="en-US" altLang="ko-KR" sz="1400" kern="100" dirty="0">
                <a:ln>
                  <a:solidFill>
                    <a:srgbClr val="1E803F">
                      <a:alpha val="0"/>
                    </a:srgbClr>
                  </a:solidFill>
                </a:ln>
                <a:latin typeface="아리따-돋움(TTF)-Light" panose="02020603020101020101" pitchFamily="18" charset="-127"/>
                <a:ea typeface="아리따-돋움(TTF)-Light" panose="02020603020101020101" pitchFamily="18" charset="-127"/>
                <a:cs typeface="Times New Roman" panose="02020603050405020304" pitchFamily="18" charset="0"/>
              </a:rPr>
              <a:t>K</a:t>
            </a:r>
            <a:r>
              <a:rPr lang="ko-KR" altLang="en-US" sz="1400" kern="100" dirty="0">
                <a:ln>
                  <a:solidFill>
                    <a:srgbClr val="1E803F">
                      <a:alpha val="0"/>
                    </a:srgbClr>
                  </a:solidFill>
                </a:ln>
                <a:latin typeface="아리따-돋움(TTF)-Light" panose="02020603020101020101" pitchFamily="18" charset="-127"/>
                <a:ea typeface="아리따-돋움(TTF)-Light" panose="02020603020101020101" pitchFamily="18" charset="-127"/>
                <a:cs typeface="Times New Roman" panose="02020603050405020304" pitchFamily="18" charset="0"/>
              </a:rPr>
              <a:t>명의 유저의 평균 평점을 활용하여 추천하는 방식</a:t>
            </a:r>
            <a:endParaRPr lang="en-US" altLang="ko-KR" sz="1400" kern="100" dirty="0">
              <a:ln>
                <a:solidFill>
                  <a:srgbClr val="1E803F">
                    <a:alpha val="0"/>
                  </a:srgbClr>
                </a:solidFill>
              </a:ln>
              <a:latin typeface="아리따-돋움(TTF)-Light" panose="02020603020101020101" pitchFamily="18" charset="-127"/>
              <a:ea typeface="아리따-돋움(TTF)-Light" panose="02020603020101020101" pitchFamily="18" charset="-127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07000"/>
              </a:lnSpc>
              <a:spcAft>
                <a:spcPts val="800"/>
              </a:spcAft>
              <a:buAutoNum type="arabicParenR"/>
            </a:pPr>
            <a:r>
              <a:rPr lang="ko-KR" altLang="en-US" sz="1400" kern="100" dirty="0">
                <a:ln>
                  <a:solidFill>
                    <a:srgbClr val="1E803F">
                      <a:alpha val="0"/>
                    </a:srgbClr>
                  </a:solidFill>
                </a:ln>
                <a:latin typeface="아리따-돋움(TTF)-Light" panose="02020603020101020101" pitchFamily="18" charset="-127"/>
                <a:ea typeface="아리따-돋움(TTF)-Light" panose="02020603020101020101" pitchFamily="18" charset="-127"/>
                <a:cs typeface="Times New Roman" panose="02020603050405020304" pitchFamily="18" charset="0"/>
              </a:rPr>
              <a:t>게임 별 평균 평점이 높은 순서대로 </a:t>
            </a:r>
            <a:r>
              <a:rPr lang="en-US" altLang="ko-KR" sz="1400" kern="100" dirty="0">
                <a:ln>
                  <a:solidFill>
                    <a:srgbClr val="1E803F">
                      <a:alpha val="0"/>
                    </a:srgbClr>
                  </a:solidFill>
                </a:ln>
                <a:latin typeface="아리따-돋움(TTF)-Light" panose="02020603020101020101" pitchFamily="18" charset="-127"/>
                <a:ea typeface="아리따-돋움(TTF)-Light" panose="02020603020101020101" pitchFamily="18" charset="-127"/>
                <a:cs typeface="Times New Roman" panose="02020603050405020304" pitchFamily="18" charset="0"/>
              </a:rPr>
              <a:t>N</a:t>
            </a:r>
            <a:r>
              <a:rPr lang="ko-KR" altLang="en-US" sz="1400" kern="100" dirty="0">
                <a:ln>
                  <a:solidFill>
                    <a:srgbClr val="1E803F">
                      <a:alpha val="0"/>
                    </a:srgbClr>
                  </a:solidFill>
                </a:ln>
                <a:latin typeface="아리따-돋움(TTF)-Light" panose="02020603020101020101" pitchFamily="18" charset="-127"/>
                <a:ea typeface="아리따-돋움(TTF)-Light" panose="02020603020101020101" pitchFamily="18" charset="-127"/>
                <a:cs typeface="Times New Roman" panose="02020603050405020304" pitchFamily="18" charset="0"/>
              </a:rPr>
              <a:t>개 안에 </a:t>
            </a:r>
            <a:r>
              <a:rPr lang="en-US" altLang="ko-KR" sz="1400" kern="100" dirty="0">
                <a:ln>
                  <a:solidFill>
                    <a:srgbClr val="1E803F">
                      <a:alpha val="0"/>
                    </a:srgbClr>
                  </a:solidFill>
                </a:ln>
                <a:latin typeface="아리따-돋움(TTF)-Light" panose="02020603020101020101" pitchFamily="18" charset="-127"/>
                <a:ea typeface="아리따-돋움(TTF)-Light" panose="02020603020101020101" pitchFamily="18" charset="-127"/>
                <a:cs typeface="Times New Roman" panose="02020603050405020304" pitchFamily="18" charset="0"/>
              </a:rPr>
              <a:t>Label</a:t>
            </a:r>
            <a:r>
              <a:rPr lang="ko-KR" altLang="en-US" sz="1400" kern="100" dirty="0">
                <a:ln>
                  <a:solidFill>
                    <a:srgbClr val="1E803F">
                      <a:alpha val="0"/>
                    </a:srgbClr>
                  </a:solidFill>
                </a:ln>
                <a:latin typeface="아리따-돋움(TTF)-Light" panose="02020603020101020101" pitchFamily="18" charset="-127"/>
                <a:ea typeface="아리따-돋움(TTF)-Light" panose="02020603020101020101" pitchFamily="18" charset="-127"/>
                <a:cs typeface="Times New Roman" panose="02020603050405020304" pitchFamily="18" charset="0"/>
              </a:rPr>
              <a:t>이 있다면 </a:t>
            </a:r>
            <a:r>
              <a:rPr lang="en-US" altLang="ko-KR" sz="1400" kern="100" dirty="0">
                <a:ln>
                  <a:solidFill>
                    <a:srgbClr val="1E803F">
                      <a:alpha val="0"/>
                    </a:srgbClr>
                  </a:solidFill>
                </a:ln>
                <a:latin typeface="아리따-돋움(TTF)-Light" panose="02020603020101020101" pitchFamily="18" charset="-127"/>
                <a:ea typeface="아리따-돋움(TTF)-Light" panose="02020603020101020101" pitchFamily="18" charset="-127"/>
                <a:cs typeface="Times New Roman" panose="02020603050405020304" pitchFamily="18" charset="0"/>
              </a:rPr>
              <a:t>Correct</a:t>
            </a:r>
            <a:r>
              <a:rPr lang="ko-KR" altLang="en-US" sz="1400" kern="100" dirty="0">
                <a:ln>
                  <a:solidFill>
                    <a:srgbClr val="1E803F">
                      <a:alpha val="0"/>
                    </a:srgbClr>
                  </a:solidFill>
                </a:ln>
                <a:latin typeface="아리따-돋움(TTF)-Light" panose="02020603020101020101" pitchFamily="18" charset="-127"/>
                <a:ea typeface="아리따-돋움(TTF)-Light" panose="02020603020101020101" pitchFamily="18" charset="-127"/>
                <a:cs typeface="Times New Roman" panose="02020603050405020304" pitchFamily="18" charset="0"/>
              </a:rPr>
              <a:t>로 체크</a:t>
            </a:r>
            <a:endParaRPr lang="en-US" altLang="ko-KR" sz="1400" kern="100" dirty="0">
              <a:ln>
                <a:solidFill>
                  <a:srgbClr val="1E803F">
                    <a:alpha val="0"/>
                  </a:srgbClr>
                </a:solidFill>
              </a:ln>
              <a:latin typeface="아리따-돋움(TTF)-Light" panose="02020603020101020101" pitchFamily="18" charset="-127"/>
              <a:ea typeface="아리따-돋움(TTF)-Light" panose="02020603020101020101" pitchFamily="18" charset="-127"/>
              <a:cs typeface="Times New Roman" panose="02020603050405020304" pitchFamily="18" charset="0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="" xmlns:a16="http://schemas.microsoft.com/office/drawing/2014/main" id="{CCAB9C50-DF0E-4566-B226-72E2DA13471E}"/>
              </a:ext>
            </a:extLst>
          </p:cNvPr>
          <p:cNvCxnSpPr/>
          <p:nvPr/>
        </p:nvCxnSpPr>
        <p:spPr>
          <a:xfrm>
            <a:off x="6750121" y="1914251"/>
            <a:ext cx="0" cy="4113902"/>
          </a:xfrm>
          <a:prstGeom prst="line">
            <a:avLst/>
          </a:prstGeom>
          <a:ln>
            <a:solidFill>
              <a:srgbClr val="355A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="" xmlns:a16="http://schemas.microsoft.com/office/drawing/2014/main" id="{18367708-4712-42B5-9FD3-B5E0EA47162E}"/>
              </a:ext>
            </a:extLst>
          </p:cNvPr>
          <p:cNvCxnSpPr/>
          <p:nvPr/>
        </p:nvCxnSpPr>
        <p:spPr>
          <a:xfrm>
            <a:off x="11484795" y="1900720"/>
            <a:ext cx="0" cy="4113902"/>
          </a:xfrm>
          <a:prstGeom prst="line">
            <a:avLst/>
          </a:prstGeom>
          <a:ln>
            <a:solidFill>
              <a:srgbClr val="355A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="" xmlns:a16="http://schemas.microsoft.com/office/drawing/2014/main" id="{A8FF912E-274C-4B40-B943-17CC62A5A849}"/>
              </a:ext>
            </a:extLst>
          </p:cNvPr>
          <p:cNvSpPr/>
          <p:nvPr/>
        </p:nvSpPr>
        <p:spPr>
          <a:xfrm>
            <a:off x="6862565" y="1914251"/>
            <a:ext cx="4622223" cy="18306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kern="100" dirty="0">
                <a:ln>
                  <a:solidFill>
                    <a:srgbClr val="1E803F">
                      <a:alpha val="0"/>
                    </a:srgbClr>
                  </a:solidFill>
                </a:ln>
                <a:latin typeface="아리따-돋움(TTF)-Light" panose="02020603020101020101" pitchFamily="18" charset="-127"/>
                <a:ea typeface="아리따-돋움(TTF)-Light" panose="02020603020101020101" pitchFamily="18" charset="-127"/>
                <a:cs typeface="Times New Roman" panose="02020603050405020304" pitchFamily="18" charset="0"/>
              </a:rPr>
              <a:t>(4) Test Set</a:t>
            </a:r>
            <a:endParaRPr lang="ko-KR" altLang="ko-KR" kern="100" dirty="0">
              <a:ln>
                <a:solidFill>
                  <a:srgbClr val="1E803F">
                    <a:alpha val="0"/>
                  </a:srgbClr>
                </a:solidFill>
              </a:ln>
              <a:latin typeface="아리따-돋움(TTF)-Light" panose="02020603020101020101" pitchFamily="18" charset="-127"/>
              <a:ea typeface="아리따-돋움(TTF)-Light" panose="02020603020101020101" pitchFamily="18" charset="-127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07000"/>
              </a:lnSpc>
              <a:spcAft>
                <a:spcPts val="800"/>
              </a:spcAft>
              <a:buAutoNum type="arabicParenR"/>
            </a:pPr>
            <a:r>
              <a:rPr lang="ko-KR" altLang="en-US" sz="1400" kern="100" dirty="0">
                <a:ln>
                  <a:solidFill>
                    <a:srgbClr val="1E803F">
                      <a:alpha val="0"/>
                    </a:srgbClr>
                  </a:solidFill>
                </a:ln>
                <a:latin typeface="아리따-돋움(TTF)-Light" panose="02020603020101020101" pitchFamily="18" charset="-127"/>
                <a:ea typeface="아리따-돋움(TTF)-Light" panose="02020603020101020101" pitchFamily="18" charset="-127"/>
                <a:cs typeface="Times New Roman" panose="02020603050405020304" pitchFamily="18" charset="0"/>
              </a:rPr>
              <a:t>전체 유저에서 일부 유저를 </a:t>
            </a:r>
            <a:r>
              <a:rPr lang="en-US" altLang="ko-KR" sz="1400" kern="100" dirty="0">
                <a:ln>
                  <a:solidFill>
                    <a:srgbClr val="1E803F">
                      <a:alpha val="0"/>
                    </a:srgbClr>
                  </a:solidFill>
                </a:ln>
                <a:latin typeface="아리따-돋움(TTF)-Light" panose="02020603020101020101" pitchFamily="18" charset="-127"/>
                <a:ea typeface="아리따-돋움(TTF)-Light" panose="02020603020101020101" pitchFamily="18" charset="-127"/>
                <a:cs typeface="Times New Roman" panose="02020603050405020304" pitchFamily="18" charset="0"/>
              </a:rPr>
              <a:t>Performance </a:t>
            </a:r>
            <a:r>
              <a:rPr lang="ko-KR" altLang="en-US" sz="1400" kern="100" dirty="0">
                <a:ln>
                  <a:solidFill>
                    <a:srgbClr val="1E803F">
                      <a:alpha val="0"/>
                    </a:srgbClr>
                  </a:solidFill>
                </a:ln>
                <a:latin typeface="아리따-돋움(TTF)-Light" panose="02020603020101020101" pitchFamily="18" charset="-127"/>
                <a:ea typeface="아리따-돋움(TTF)-Light" panose="02020603020101020101" pitchFamily="18" charset="-127"/>
                <a:cs typeface="Times New Roman" panose="02020603050405020304" pitchFamily="18" charset="0"/>
              </a:rPr>
              <a:t>측정을 위해 테스트 셋으로 나누었고</a:t>
            </a:r>
            <a:endParaRPr lang="en-US" altLang="ko-KR" sz="1400" kern="100" dirty="0">
              <a:ln>
                <a:solidFill>
                  <a:srgbClr val="1E803F">
                    <a:alpha val="0"/>
                  </a:srgbClr>
                </a:solidFill>
              </a:ln>
              <a:latin typeface="아리따-돋움(TTF)-Light" panose="02020603020101020101" pitchFamily="18" charset="-127"/>
              <a:ea typeface="아리따-돋움(TTF)-Light" panose="02020603020101020101" pitchFamily="18" charset="-127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07000"/>
              </a:lnSpc>
              <a:spcAft>
                <a:spcPts val="800"/>
              </a:spcAft>
              <a:buAutoNum type="arabicParenR"/>
            </a:pPr>
            <a:r>
              <a:rPr lang="ko-KR" altLang="en-US" sz="1400" kern="100" dirty="0">
                <a:ln>
                  <a:solidFill>
                    <a:srgbClr val="1E803F">
                      <a:alpha val="0"/>
                    </a:srgbClr>
                  </a:solidFill>
                </a:ln>
                <a:latin typeface="아리따-돋움(TTF)-Light" panose="02020603020101020101" pitchFamily="18" charset="-127"/>
                <a:ea typeface="아리따-돋움(TTF)-Light" panose="02020603020101020101" pitchFamily="18" charset="-127"/>
                <a:cs typeface="Times New Roman" panose="02020603050405020304" pitchFamily="18" charset="0"/>
              </a:rPr>
              <a:t>유저가 남긴 리뷰 중 하나를 랜덤하게 선택해서 </a:t>
            </a:r>
            <a:r>
              <a:rPr lang="en-US" altLang="ko-KR" sz="1400" kern="100" dirty="0">
                <a:ln>
                  <a:solidFill>
                    <a:srgbClr val="1E803F">
                      <a:alpha val="0"/>
                    </a:srgbClr>
                  </a:solidFill>
                </a:ln>
                <a:latin typeface="아리따-돋움(TTF)-Light" panose="02020603020101020101" pitchFamily="18" charset="-127"/>
                <a:ea typeface="아리따-돋움(TTF)-Light" panose="02020603020101020101" pitchFamily="18" charset="-127"/>
                <a:cs typeface="Times New Roman" panose="02020603050405020304" pitchFamily="18" charset="0"/>
              </a:rPr>
              <a:t>Label</a:t>
            </a:r>
            <a:r>
              <a:rPr lang="ko-KR" altLang="en-US" sz="1400" kern="100" dirty="0">
                <a:ln>
                  <a:solidFill>
                    <a:srgbClr val="1E803F">
                      <a:alpha val="0"/>
                    </a:srgbClr>
                  </a:solidFill>
                </a:ln>
                <a:latin typeface="아리따-돋움(TTF)-Light" panose="02020603020101020101" pitchFamily="18" charset="-127"/>
                <a:ea typeface="아리따-돋움(TTF)-Light" panose="02020603020101020101" pitchFamily="18" charset="-127"/>
                <a:cs typeface="Times New Roman" panose="02020603050405020304" pitchFamily="18" charset="0"/>
              </a:rPr>
              <a:t> 생성</a:t>
            </a:r>
            <a:endParaRPr lang="en-US" altLang="ko-KR" sz="1400" kern="100" dirty="0">
              <a:ln>
                <a:solidFill>
                  <a:srgbClr val="1E803F">
                    <a:alpha val="0"/>
                  </a:srgbClr>
                </a:solidFill>
              </a:ln>
              <a:latin typeface="아리따-돋움(TTF)-Light" panose="02020603020101020101" pitchFamily="18" charset="-127"/>
              <a:ea typeface="아리따-돋움(TTF)-Light" panose="02020603020101020101" pitchFamily="18" charset="-127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en-US" altLang="ko-KR" sz="1400" kern="100" dirty="0">
              <a:ln>
                <a:solidFill>
                  <a:srgbClr val="1E803F">
                    <a:alpha val="0"/>
                  </a:srgbClr>
                </a:solidFill>
              </a:ln>
              <a:latin typeface="아리따-돋움(TTF)-Light" panose="02020603020101020101" pitchFamily="18" charset="-127"/>
              <a:ea typeface="아리따-돋움(TTF)-Light" panose="0202060302010102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="" xmlns:a16="http://schemas.microsoft.com/office/drawing/2014/main" id="{0E9DA1DA-45E8-4BEB-BEE6-85B2C5D2E03D}"/>
              </a:ext>
            </a:extLst>
          </p:cNvPr>
          <p:cNvSpPr/>
          <p:nvPr/>
        </p:nvSpPr>
        <p:spPr>
          <a:xfrm>
            <a:off x="91440" y="478720"/>
            <a:ext cx="34747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55A96"/>
                </a:solidFill>
                <a:latin typeface="아리따-돋움(TTF)-Light" panose="02020603020101020101" pitchFamily="18" charset="-127"/>
                <a:ea typeface="아리따-돋움(TTF)-Light" panose="02020603020101020101" pitchFamily="18" charset="-127"/>
              </a:rPr>
              <a:t>User-based CF</a:t>
            </a:r>
            <a:endParaRPr lang="ko-KR" altLang="en-US" sz="3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355A96"/>
              </a:solidFill>
              <a:latin typeface="아리따-돋움(TTF)-Light" panose="02020603020101020101" pitchFamily="18" charset="-127"/>
              <a:ea typeface="아리따-돋움(TTF)-Light" panose="02020603020101020101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ABF26904-18C6-4777-B07D-99A5D2F8A480}"/>
              </a:ext>
            </a:extLst>
          </p:cNvPr>
          <p:cNvSpPr/>
          <p:nvPr/>
        </p:nvSpPr>
        <p:spPr>
          <a:xfrm>
            <a:off x="192470" y="1501900"/>
            <a:ext cx="2930874" cy="398820"/>
          </a:xfrm>
          <a:prstGeom prst="rect">
            <a:avLst/>
          </a:prstGeom>
          <a:solidFill>
            <a:srgbClr val="355A96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아리따-돋움(TTF)-Light" panose="02020603020101020101" pitchFamily="18" charset="-127"/>
                <a:ea typeface="아리따-돋움(TTF)-Light" panose="02020603020101020101" pitchFamily="18" charset="-127"/>
              </a:rPr>
              <a:t>Design</a:t>
            </a:r>
            <a:endParaRPr lang="ko-KR" altLang="en-US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아리따-돋움(TTF)-Light" panose="02020603020101020101" pitchFamily="18" charset="-127"/>
              <a:ea typeface="아리따-돋움(TTF)-Light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791CC727-4FFE-4DDA-A2B0-8002803153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720" y="1968136"/>
            <a:ext cx="5679885" cy="4798423"/>
          </a:xfrm>
          <a:prstGeom prst="rect">
            <a:avLst/>
          </a:prstGeom>
        </p:spPr>
      </p:pic>
      <p:pic>
        <p:nvPicPr>
          <p:cNvPr id="2" name="오디오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5035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115"/>
    </mc:Choice>
    <mc:Fallback>
      <p:transition spd="slow" advTm="271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705574F8-F920-45A1-960F-564DA8F31D88}"/>
              </a:ext>
            </a:extLst>
          </p:cNvPr>
          <p:cNvSpPr txBox="1"/>
          <p:nvPr/>
        </p:nvSpPr>
        <p:spPr>
          <a:xfrm>
            <a:off x="42848" y="294263"/>
            <a:ext cx="1758815" cy="307777"/>
          </a:xfrm>
          <a:prstGeom prst="rect">
            <a:avLst/>
          </a:prstGeom>
          <a:solidFill>
            <a:srgbClr val="355A96"/>
          </a:solidFill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3. Implementation</a:t>
            </a:r>
            <a:endParaRPr lang="ko-KR" altLang="en-US" sz="16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xmlns="" id="{B0CD3A08-B9C1-45B8-BE30-AA97B8BD968C}"/>
              </a:ext>
            </a:extLst>
          </p:cNvPr>
          <p:cNvSpPr/>
          <p:nvPr/>
        </p:nvSpPr>
        <p:spPr>
          <a:xfrm>
            <a:off x="0" y="2344153"/>
            <a:ext cx="12192000" cy="309211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xmlns="" id="{24B9253A-E9D5-465C-BDFC-C38EF3FFBE16}"/>
              </a:ext>
            </a:extLst>
          </p:cNvPr>
          <p:cNvSpPr/>
          <p:nvPr/>
        </p:nvSpPr>
        <p:spPr>
          <a:xfrm>
            <a:off x="-91440" y="104120"/>
            <a:ext cx="182880" cy="68806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48D06F82-12DC-4727-955A-17DFA6422558}"/>
              </a:ext>
            </a:extLst>
          </p:cNvPr>
          <p:cNvSpPr/>
          <p:nvPr/>
        </p:nvSpPr>
        <p:spPr>
          <a:xfrm>
            <a:off x="-91440" y="113820"/>
            <a:ext cx="182880" cy="68806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빅데이터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-326345" y="0"/>
            <a:ext cx="12518345" cy="6858000"/>
          </a:xfrm>
          <a:prstGeom prst="rect">
            <a:avLst/>
          </a:prstGeom>
        </p:spPr>
      </p:pic>
      <p:pic>
        <p:nvPicPr>
          <p:cNvPr id="4" name="오디오 3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050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8448"/>
    </mc:Choice>
    <mc:Fallback xmlns="">
      <p:transition spd="slow" advTm="984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 mute="1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audio isNarration="1"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 mod="1">
    <p:ext uri="{E180D4A7-C9FB-4DFB-919C-405C955672EB}">
      <p14:showEvtLst xmlns:p14="http://schemas.microsoft.com/office/powerpoint/2010/main">
        <p14:playEvt time="5436" objId="3"/>
        <p14:stopEvt time="96758" objId="3"/>
      </p14:showEvtLst>
    </p:ext>
  </p:extLs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705574F8-F920-45A1-960F-564DA8F31D88}"/>
              </a:ext>
            </a:extLst>
          </p:cNvPr>
          <p:cNvSpPr txBox="1"/>
          <p:nvPr/>
        </p:nvSpPr>
        <p:spPr>
          <a:xfrm>
            <a:off x="42848" y="294263"/>
            <a:ext cx="1758815" cy="307777"/>
          </a:xfrm>
          <a:prstGeom prst="rect">
            <a:avLst/>
          </a:prstGeom>
          <a:solidFill>
            <a:srgbClr val="355A96"/>
          </a:solidFill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3. Implementation</a:t>
            </a:r>
            <a:endParaRPr lang="ko-KR" altLang="en-US" sz="16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xmlns="" id="{CAED0D3B-67FA-40A0-9C7E-75489BBC7DD1}"/>
              </a:ext>
            </a:extLst>
          </p:cNvPr>
          <p:cNvSpPr/>
          <p:nvPr/>
        </p:nvSpPr>
        <p:spPr>
          <a:xfrm>
            <a:off x="1091837" y="1723280"/>
            <a:ext cx="10202779" cy="3664851"/>
          </a:xfrm>
          <a:prstGeom prst="rect">
            <a:avLst/>
          </a:prstGeom>
          <a:solidFill>
            <a:srgbClr val="355A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xmlns="" id="{B0CD3A08-B9C1-45B8-BE30-AA97B8BD968C}"/>
              </a:ext>
            </a:extLst>
          </p:cNvPr>
          <p:cNvSpPr/>
          <p:nvPr/>
        </p:nvSpPr>
        <p:spPr>
          <a:xfrm>
            <a:off x="0" y="2344151"/>
            <a:ext cx="12192000" cy="309211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23631734-654A-4EE2-B918-D2E215587F07}"/>
              </a:ext>
            </a:extLst>
          </p:cNvPr>
          <p:cNvSpPr/>
          <p:nvPr/>
        </p:nvSpPr>
        <p:spPr>
          <a:xfrm>
            <a:off x="91440" y="478720"/>
            <a:ext cx="5029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55A96"/>
                </a:solidFill>
                <a:latin typeface="아리따-돋움(TTF)-Light" panose="02020603020101020101" pitchFamily="18" charset="-127"/>
                <a:ea typeface="아리따-돋움(TTF)-Light" panose="02020603020101020101" pitchFamily="18" charset="-127"/>
              </a:rPr>
              <a:t>Visualization 1</a:t>
            </a:r>
            <a:endParaRPr lang="ko-KR" altLang="en-US" sz="3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355A96"/>
              </a:solidFill>
              <a:latin typeface="아리따-돋움(TTF)-Light" panose="02020603020101020101" pitchFamily="18" charset="-127"/>
              <a:ea typeface="아리따-돋움(TTF)-Light" panose="02020603020101020101" pitchFamily="18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xmlns="" id="{24B9253A-E9D5-465C-BDFC-C38EF3FFBE16}"/>
              </a:ext>
            </a:extLst>
          </p:cNvPr>
          <p:cNvSpPr/>
          <p:nvPr/>
        </p:nvSpPr>
        <p:spPr>
          <a:xfrm>
            <a:off x="-91440" y="104120"/>
            <a:ext cx="182880" cy="68806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xmlns="" id="{7A4B3E85-56EC-4834-8E84-99BF1BD50415}"/>
              </a:ext>
            </a:extLst>
          </p:cNvPr>
          <p:cNvSpPr/>
          <p:nvPr/>
        </p:nvSpPr>
        <p:spPr>
          <a:xfrm>
            <a:off x="0" y="6034497"/>
            <a:ext cx="12192000" cy="850490"/>
          </a:xfrm>
          <a:prstGeom prst="rect">
            <a:avLst/>
          </a:prstGeom>
          <a:solidFill>
            <a:srgbClr val="355A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F4C52C8A-861F-460E-8E69-3FE6A1A4C7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98572" y="2481736"/>
            <a:ext cx="2322195" cy="290639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1E76EE4F-E18F-490C-B90D-21D2EAEECD63}"/>
              </a:ext>
            </a:extLst>
          </p:cNvPr>
          <p:cNvSpPr txBox="1"/>
          <p:nvPr/>
        </p:nvSpPr>
        <p:spPr>
          <a:xfrm>
            <a:off x="2552993" y="1221414"/>
            <a:ext cx="70860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rgbClr val="355A96"/>
                </a:solidFill>
              </a:rPr>
              <a:t>게임</a:t>
            </a:r>
            <a:r>
              <a:rPr lang="en-US" altLang="ko-KR" sz="2800" dirty="0">
                <a:solidFill>
                  <a:srgbClr val="355A96"/>
                </a:solidFill>
              </a:rPr>
              <a:t> </a:t>
            </a:r>
            <a:r>
              <a:rPr lang="ko-KR" altLang="en-US" sz="2800" dirty="0">
                <a:solidFill>
                  <a:srgbClr val="355A96"/>
                </a:solidFill>
              </a:rPr>
              <a:t>리뷰 데이터에 대한 </a:t>
            </a:r>
            <a:r>
              <a:rPr lang="en-US" altLang="ko-KR" sz="2800" dirty="0">
                <a:solidFill>
                  <a:schemeClr val="accent3">
                    <a:lumMod val="75000"/>
                  </a:schemeClr>
                </a:solidFill>
              </a:rPr>
              <a:t>Bubble Chart </a:t>
            </a:r>
            <a:endParaRPr lang="ko-KR" altLang="en-US" sz="28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="" xmlns:a16="http://schemas.microsoft.com/office/drawing/2014/main" id="{48D06F82-12DC-4727-955A-17DFA6422558}"/>
              </a:ext>
            </a:extLst>
          </p:cNvPr>
          <p:cNvSpPr/>
          <p:nvPr/>
        </p:nvSpPr>
        <p:spPr>
          <a:xfrm>
            <a:off x="-91440" y="113820"/>
            <a:ext cx="182880" cy="68806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7227502" y="2600219"/>
            <a:ext cx="2411505" cy="2579978"/>
            <a:chOff x="5853953" y="2425951"/>
            <a:chExt cx="2411505" cy="2579978"/>
          </a:xfrm>
        </p:grpSpPr>
        <p:sp>
          <p:nvSpPr>
            <p:cNvPr id="2" name="타원 1"/>
            <p:cNvSpPr/>
            <p:nvPr/>
          </p:nvSpPr>
          <p:spPr>
            <a:xfrm>
              <a:off x="5853953" y="2605585"/>
              <a:ext cx="1380564" cy="1362634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게임</a:t>
              </a:r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  <p:sp>
          <p:nvSpPr>
            <p:cNvPr id="14" name="타원 13"/>
            <p:cNvSpPr/>
            <p:nvPr/>
          </p:nvSpPr>
          <p:spPr>
            <a:xfrm>
              <a:off x="6719102" y="3643295"/>
              <a:ext cx="1380564" cy="1362634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게임</a:t>
              </a:r>
              <a:r>
                <a:rPr lang="en-US" altLang="ko-KR" dirty="0" smtClean="0"/>
                <a:t>2</a:t>
              </a:r>
              <a:endParaRPr lang="ko-KR" altLang="en-US" dirty="0"/>
            </a:p>
          </p:txBody>
        </p:sp>
        <p:sp>
          <p:nvSpPr>
            <p:cNvPr id="15" name="타원 14"/>
            <p:cNvSpPr/>
            <p:nvPr/>
          </p:nvSpPr>
          <p:spPr>
            <a:xfrm>
              <a:off x="7207513" y="3286902"/>
              <a:ext cx="376738" cy="371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타원 16"/>
            <p:cNvSpPr/>
            <p:nvPr/>
          </p:nvSpPr>
          <p:spPr>
            <a:xfrm>
              <a:off x="7176191" y="2425951"/>
              <a:ext cx="872278" cy="860949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7022899" y="3313483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>
                  <a:solidFill>
                    <a:schemeClr val="bg1"/>
                  </a:solidFill>
                </a:rPr>
                <a:t>게임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234517" y="2687496"/>
              <a:ext cx="1030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>
                  <a:solidFill>
                    <a:schemeClr val="bg1"/>
                  </a:solidFill>
                </a:rPr>
                <a:t>게임</a:t>
              </a:r>
              <a:r>
                <a:rPr lang="en-US" altLang="ko-KR" dirty="0" smtClean="0">
                  <a:solidFill>
                    <a:schemeClr val="bg1"/>
                  </a:solidFill>
                </a:rPr>
                <a:t>3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pic>
        <p:nvPicPr>
          <p:cNvPr id="7" name="오디오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87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126"/>
    </mc:Choice>
    <mc:Fallback xmlns="">
      <p:transition spd="slow" advTm="121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705574F8-F920-45A1-960F-564DA8F31D88}"/>
              </a:ext>
            </a:extLst>
          </p:cNvPr>
          <p:cNvSpPr txBox="1"/>
          <p:nvPr/>
        </p:nvSpPr>
        <p:spPr>
          <a:xfrm>
            <a:off x="42848" y="294263"/>
            <a:ext cx="1758815" cy="307777"/>
          </a:xfrm>
          <a:prstGeom prst="rect">
            <a:avLst/>
          </a:prstGeom>
          <a:solidFill>
            <a:srgbClr val="355A96"/>
          </a:solidFill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3. Implementation</a:t>
            </a:r>
            <a:endParaRPr lang="ko-KR" altLang="en-US" sz="16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="" xmlns:a16="http://schemas.microsoft.com/office/drawing/2014/main" id="{CAED0D3B-67FA-40A0-9C7E-75489BBC7DD1}"/>
              </a:ext>
            </a:extLst>
          </p:cNvPr>
          <p:cNvSpPr/>
          <p:nvPr/>
        </p:nvSpPr>
        <p:spPr>
          <a:xfrm>
            <a:off x="724660" y="1771417"/>
            <a:ext cx="10431730" cy="3664851"/>
          </a:xfrm>
          <a:prstGeom prst="rect">
            <a:avLst/>
          </a:prstGeom>
          <a:solidFill>
            <a:srgbClr val="355A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="" xmlns:a16="http://schemas.microsoft.com/office/drawing/2014/main" id="{B0CD3A08-B9C1-45B8-BE30-AA97B8BD968C}"/>
              </a:ext>
            </a:extLst>
          </p:cNvPr>
          <p:cNvSpPr/>
          <p:nvPr/>
        </p:nvSpPr>
        <p:spPr>
          <a:xfrm>
            <a:off x="0" y="2344153"/>
            <a:ext cx="12192000" cy="309211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="" xmlns:a16="http://schemas.microsoft.com/office/drawing/2014/main" id="{23631734-654A-4EE2-B918-D2E215587F07}"/>
              </a:ext>
            </a:extLst>
          </p:cNvPr>
          <p:cNvSpPr/>
          <p:nvPr/>
        </p:nvSpPr>
        <p:spPr>
          <a:xfrm>
            <a:off x="91440" y="478720"/>
            <a:ext cx="5029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55A96"/>
                </a:solidFill>
                <a:latin typeface="아리따-돋움(TTF)-Light" panose="02020603020101020101" pitchFamily="18" charset="-127"/>
                <a:ea typeface="아리따-돋움(TTF)-Light" panose="02020603020101020101" pitchFamily="18" charset="-127"/>
              </a:rPr>
              <a:t>Visualization 2</a:t>
            </a:r>
            <a:endParaRPr lang="ko-KR" altLang="en-US" sz="3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355A96"/>
              </a:solidFill>
              <a:latin typeface="아리따-돋움(TTF)-Light" panose="02020603020101020101" pitchFamily="18" charset="-127"/>
              <a:ea typeface="아리따-돋움(TTF)-Light" panose="02020603020101020101" pitchFamily="18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="" xmlns:a16="http://schemas.microsoft.com/office/drawing/2014/main" id="{24B9253A-E9D5-465C-BDFC-C38EF3FFBE16}"/>
              </a:ext>
            </a:extLst>
          </p:cNvPr>
          <p:cNvSpPr/>
          <p:nvPr/>
        </p:nvSpPr>
        <p:spPr>
          <a:xfrm>
            <a:off x="-91440" y="104120"/>
            <a:ext cx="182880" cy="68806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="" xmlns:a16="http://schemas.microsoft.com/office/drawing/2014/main" id="{7A4B3E85-56EC-4834-8E84-99BF1BD50415}"/>
              </a:ext>
            </a:extLst>
          </p:cNvPr>
          <p:cNvSpPr/>
          <p:nvPr/>
        </p:nvSpPr>
        <p:spPr>
          <a:xfrm>
            <a:off x="0" y="6034497"/>
            <a:ext cx="12192000" cy="850490"/>
          </a:xfrm>
          <a:prstGeom prst="rect">
            <a:avLst/>
          </a:prstGeom>
          <a:solidFill>
            <a:srgbClr val="355A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1E76EE4F-E18F-490C-B90D-21D2EAEECD63}"/>
              </a:ext>
            </a:extLst>
          </p:cNvPr>
          <p:cNvSpPr txBox="1"/>
          <p:nvPr/>
        </p:nvSpPr>
        <p:spPr>
          <a:xfrm>
            <a:off x="2397518" y="1222704"/>
            <a:ext cx="70860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rgbClr val="355A96"/>
                </a:solidFill>
              </a:rPr>
              <a:t>추천 결과에 대한 </a:t>
            </a:r>
            <a:r>
              <a:rPr lang="en-US" altLang="ko-KR" sz="2800" dirty="0">
                <a:solidFill>
                  <a:schemeClr val="accent3">
                    <a:lumMod val="75000"/>
                  </a:schemeClr>
                </a:solidFill>
              </a:rPr>
              <a:t>Force-Directed Graph</a:t>
            </a:r>
            <a:endParaRPr lang="ko-KR" altLang="en-US" sz="28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="" xmlns:a16="http://schemas.microsoft.com/office/drawing/2014/main" id="{48D06F82-12DC-4727-955A-17DFA6422558}"/>
              </a:ext>
            </a:extLst>
          </p:cNvPr>
          <p:cNvSpPr/>
          <p:nvPr/>
        </p:nvSpPr>
        <p:spPr>
          <a:xfrm>
            <a:off x="-91440" y="113820"/>
            <a:ext cx="182880" cy="68806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1815" y="2344153"/>
            <a:ext cx="6124575" cy="329352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="" xmlns:a16="http://schemas.microsoft.com/office/drawing/2014/main" id="{6D945168-52D6-4591-914E-6DD7765464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6148" y="2448774"/>
            <a:ext cx="3194232" cy="2882871"/>
          </a:xfrm>
          <a:prstGeom prst="rect">
            <a:avLst/>
          </a:prstGeom>
        </p:spPr>
      </p:pic>
      <p:pic>
        <p:nvPicPr>
          <p:cNvPr id="3" name="오디오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396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624"/>
    </mc:Choice>
    <mc:Fallback xmlns="">
      <p:transition spd="slow" advTm="106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705574F8-F920-45A1-960F-564DA8F31D88}"/>
              </a:ext>
            </a:extLst>
          </p:cNvPr>
          <p:cNvSpPr txBox="1"/>
          <p:nvPr/>
        </p:nvSpPr>
        <p:spPr>
          <a:xfrm>
            <a:off x="42848" y="294263"/>
            <a:ext cx="1758815" cy="307777"/>
          </a:xfrm>
          <a:prstGeom prst="rect">
            <a:avLst/>
          </a:prstGeom>
          <a:solidFill>
            <a:srgbClr val="355A96"/>
          </a:solidFill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3. Implementation</a:t>
            </a:r>
            <a:endParaRPr lang="ko-KR" altLang="en-US" sz="16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xmlns="" id="{CAED0D3B-67FA-40A0-9C7E-75489BBC7DD1}"/>
              </a:ext>
            </a:extLst>
          </p:cNvPr>
          <p:cNvSpPr/>
          <p:nvPr/>
        </p:nvSpPr>
        <p:spPr>
          <a:xfrm>
            <a:off x="1091837" y="1723280"/>
            <a:ext cx="10202779" cy="3664851"/>
          </a:xfrm>
          <a:prstGeom prst="rect">
            <a:avLst/>
          </a:prstGeom>
          <a:solidFill>
            <a:srgbClr val="355A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xmlns="" id="{B0CD3A08-B9C1-45B8-BE30-AA97B8BD968C}"/>
              </a:ext>
            </a:extLst>
          </p:cNvPr>
          <p:cNvSpPr/>
          <p:nvPr/>
        </p:nvSpPr>
        <p:spPr>
          <a:xfrm>
            <a:off x="0" y="2344153"/>
            <a:ext cx="12192000" cy="309211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23631734-654A-4EE2-B918-D2E215587F07}"/>
              </a:ext>
            </a:extLst>
          </p:cNvPr>
          <p:cNvSpPr/>
          <p:nvPr/>
        </p:nvSpPr>
        <p:spPr>
          <a:xfrm>
            <a:off x="91440" y="478720"/>
            <a:ext cx="5029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55A96"/>
                </a:solidFill>
                <a:latin typeface="아리따-돋움(TTF)-Light" panose="02020603020101020101" pitchFamily="18" charset="-127"/>
                <a:ea typeface="아리따-돋움(TTF)-Light" panose="02020603020101020101" pitchFamily="18" charset="-127"/>
              </a:rPr>
              <a:t>Visualization 1</a:t>
            </a:r>
            <a:endParaRPr lang="ko-KR" altLang="en-US" sz="3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355A96"/>
              </a:solidFill>
              <a:latin typeface="아리따-돋움(TTF)-Light" panose="02020603020101020101" pitchFamily="18" charset="-127"/>
              <a:ea typeface="아리따-돋움(TTF)-Light" panose="02020603020101020101" pitchFamily="18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xmlns="" id="{24B9253A-E9D5-465C-BDFC-C38EF3FFBE16}"/>
              </a:ext>
            </a:extLst>
          </p:cNvPr>
          <p:cNvSpPr/>
          <p:nvPr/>
        </p:nvSpPr>
        <p:spPr>
          <a:xfrm>
            <a:off x="-91440" y="104120"/>
            <a:ext cx="182880" cy="68806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xmlns="" id="{7A4B3E85-56EC-4834-8E84-99BF1BD50415}"/>
              </a:ext>
            </a:extLst>
          </p:cNvPr>
          <p:cNvSpPr/>
          <p:nvPr/>
        </p:nvSpPr>
        <p:spPr>
          <a:xfrm>
            <a:off x="0" y="6034497"/>
            <a:ext cx="12192000" cy="850490"/>
          </a:xfrm>
          <a:prstGeom prst="rect">
            <a:avLst/>
          </a:prstGeom>
          <a:solidFill>
            <a:srgbClr val="355A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F4C52C8A-861F-460E-8E69-3FE6A1A4C7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96698" y="2437012"/>
            <a:ext cx="2322195" cy="290639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1E76EE4F-E18F-490C-B90D-21D2EAEECD63}"/>
              </a:ext>
            </a:extLst>
          </p:cNvPr>
          <p:cNvSpPr txBox="1"/>
          <p:nvPr/>
        </p:nvSpPr>
        <p:spPr>
          <a:xfrm>
            <a:off x="4209936" y="1125051"/>
            <a:ext cx="70860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solidFill>
                  <a:schemeClr val="accent3">
                    <a:lumMod val="75000"/>
                  </a:schemeClr>
                </a:solidFill>
              </a:rPr>
              <a:t>Bubble </a:t>
            </a:r>
            <a:r>
              <a:rPr lang="en-US" altLang="ko-KR" sz="2800" smtClean="0">
                <a:solidFill>
                  <a:schemeClr val="accent3">
                    <a:lumMod val="75000"/>
                  </a:schemeClr>
                </a:solidFill>
              </a:rPr>
              <a:t>Chart </a:t>
            </a:r>
            <a:r>
              <a:rPr lang="ko-KR" altLang="en-US" sz="2800" dirty="0" smtClean="0">
                <a:solidFill>
                  <a:srgbClr val="355A96"/>
                </a:solidFill>
              </a:rPr>
              <a:t>구현</a:t>
            </a:r>
            <a:endParaRPr lang="ko-KR" altLang="en-US" sz="2800" dirty="0">
              <a:solidFill>
                <a:schemeClr val="accent3">
                  <a:lumMod val="75000"/>
                </a:schemeClr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39D2827E-2C4F-4888-A6DC-E87B28EF01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09936" y="2458611"/>
            <a:ext cx="3116611" cy="288479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D6D230BC-2979-4EDD-B4F3-2D7DB0E4E5A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17591" y="2458611"/>
            <a:ext cx="3374995" cy="2884796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="" xmlns:a16="http://schemas.microsoft.com/office/drawing/2014/main" id="{48D06F82-12DC-4727-955A-17DFA6422558}"/>
              </a:ext>
            </a:extLst>
          </p:cNvPr>
          <p:cNvSpPr/>
          <p:nvPr/>
        </p:nvSpPr>
        <p:spPr>
          <a:xfrm>
            <a:off x="-91440" y="113820"/>
            <a:ext cx="182880" cy="68806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오디오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742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639"/>
    </mc:Choice>
    <mc:Fallback xmlns="">
      <p:transition spd="slow" advTm="86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64014889-F9EC-46A3-9BDA-4812864A48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2665" y="1785986"/>
            <a:ext cx="4913335" cy="507201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B76B29C2-EB3F-40FE-9908-8B93E4235B78}"/>
              </a:ext>
            </a:extLst>
          </p:cNvPr>
          <p:cNvSpPr txBox="1"/>
          <p:nvPr/>
        </p:nvSpPr>
        <p:spPr>
          <a:xfrm>
            <a:off x="42848" y="294263"/>
            <a:ext cx="1758815" cy="307777"/>
          </a:xfrm>
          <a:prstGeom prst="rect">
            <a:avLst/>
          </a:prstGeom>
          <a:solidFill>
            <a:srgbClr val="355A96"/>
          </a:solidFill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3. Implementation</a:t>
            </a:r>
            <a:endParaRPr lang="ko-KR" altLang="en-US" sz="16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48D06F82-12DC-4727-955A-17DFA6422558}"/>
              </a:ext>
            </a:extLst>
          </p:cNvPr>
          <p:cNvSpPr/>
          <p:nvPr/>
        </p:nvSpPr>
        <p:spPr>
          <a:xfrm>
            <a:off x="-91440" y="104120"/>
            <a:ext cx="182880" cy="68806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ABF26904-18C6-4777-B07D-99A5D2F8A480}"/>
              </a:ext>
            </a:extLst>
          </p:cNvPr>
          <p:cNvSpPr/>
          <p:nvPr/>
        </p:nvSpPr>
        <p:spPr>
          <a:xfrm>
            <a:off x="192470" y="1501900"/>
            <a:ext cx="2930874" cy="398820"/>
          </a:xfrm>
          <a:prstGeom prst="rect">
            <a:avLst/>
          </a:prstGeom>
          <a:solidFill>
            <a:srgbClr val="355A96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아리따-돋움(TTF)-Light" panose="02020603020101020101" pitchFamily="18" charset="-127"/>
                <a:ea typeface="아리따-돋움(TTF)-Light" panose="02020603020101020101" pitchFamily="18" charset="-127"/>
              </a:rPr>
              <a:t>Result</a:t>
            </a:r>
            <a:endParaRPr lang="ko-KR" altLang="en-US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아리따-돋움(TTF)-Light" panose="02020603020101020101" pitchFamily="18" charset="-127"/>
              <a:ea typeface="아리따-돋움(TTF)-Light" panose="02020603020101020101" pitchFamily="18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xmlns="" id="{CCAB9C50-DF0E-4566-B226-72E2DA13471E}"/>
              </a:ext>
            </a:extLst>
          </p:cNvPr>
          <p:cNvCxnSpPr/>
          <p:nvPr/>
        </p:nvCxnSpPr>
        <p:spPr>
          <a:xfrm>
            <a:off x="6750121" y="1914251"/>
            <a:ext cx="0" cy="4113902"/>
          </a:xfrm>
          <a:prstGeom prst="line">
            <a:avLst/>
          </a:prstGeom>
          <a:ln>
            <a:solidFill>
              <a:srgbClr val="355A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xmlns="" id="{1DD0110B-7E66-46C5-8A84-C15A442DEE81}"/>
              </a:ext>
            </a:extLst>
          </p:cNvPr>
          <p:cNvSpPr/>
          <p:nvPr/>
        </p:nvSpPr>
        <p:spPr>
          <a:xfrm>
            <a:off x="91440" y="478720"/>
            <a:ext cx="452628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55A96"/>
                </a:solidFill>
                <a:latin typeface="아리따-돋움(TTF)-Light" panose="02020603020101020101" pitchFamily="18" charset="-127"/>
                <a:ea typeface="아리따-돋움(TTF)-Light" panose="02020603020101020101" pitchFamily="18" charset="-127"/>
              </a:rPr>
              <a:t>Visualization 1</a:t>
            </a:r>
            <a:endParaRPr lang="ko-KR" altLang="en-US" sz="3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355A96"/>
              </a:solidFill>
              <a:latin typeface="아리따-돋움(TTF)-Light" panose="02020603020101020101" pitchFamily="18" charset="-127"/>
              <a:ea typeface="아리따-돋움(TTF)-Light" panose="02020603020101020101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1332CBF4-DFC0-4156-AA63-BAB5D8D99EA8}"/>
              </a:ext>
            </a:extLst>
          </p:cNvPr>
          <p:cNvSpPr txBox="1"/>
          <p:nvPr/>
        </p:nvSpPr>
        <p:spPr>
          <a:xfrm>
            <a:off x="6796441" y="3325995"/>
            <a:ext cx="4642034" cy="17007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게임 별로 모은 리뷰 수에 대한 정보를 </a:t>
            </a:r>
            <a:r>
              <a:rPr lang="en-US" altLang="ko-KR" dirty="0"/>
              <a:t>Bubble</a:t>
            </a:r>
            <a:r>
              <a:rPr lang="ko-KR" altLang="en-US" dirty="0"/>
              <a:t>크기와 색으로 표현함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(</a:t>
            </a:r>
            <a:r>
              <a:rPr lang="ko-KR" altLang="en-US" dirty="0"/>
              <a:t>가독성을 위해 리뷰 개수가 특정 수 이하인 것은 이름을 제하였음</a:t>
            </a:r>
            <a:r>
              <a:rPr lang="en-US" altLang="ko-KR"/>
              <a:t>)</a:t>
            </a:r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="" xmlns:a16="http://schemas.microsoft.com/office/drawing/2014/main" id="{48D06F82-12DC-4727-955A-17DFA6422558}"/>
              </a:ext>
            </a:extLst>
          </p:cNvPr>
          <p:cNvSpPr/>
          <p:nvPr/>
        </p:nvSpPr>
        <p:spPr>
          <a:xfrm>
            <a:off x="-91440" y="113820"/>
            <a:ext cx="182880" cy="68806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오디오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518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491"/>
    </mc:Choice>
    <mc:Fallback xmlns="">
      <p:transition spd="slow" advTm="244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705574F8-F920-45A1-960F-564DA8F31D88}"/>
              </a:ext>
            </a:extLst>
          </p:cNvPr>
          <p:cNvSpPr txBox="1"/>
          <p:nvPr/>
        </p:nvSpPr>
        <p:spPr>
          <a:xfrm>
            <a:off x="42848" y="294263"/>
            <a:ext cx="1758815" cy="307777"/>
          </a:xfrm>
          <a:prstGeom prst="rect">
            <a:avLst/>
          </a:prstGeom>
          <a:solidFill>
            <a:srgbClr val="355A96"/>
          </a:solidFill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3. Implementation</a:t>
            </a:r>
            <a:endParaRPr lang="ko-KR" altLang="en-US" sz="16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="" xmlns:a16="http://schemas.microsoft.com/office/drawing/2014/main" id="{CAED0D3B-67FA-40A0-9C7E-75489BBC7DD1}"/>
              </a:ext>
            </a:extLst>
          </p:cNvPr>
          <p:cNvSpPr/>
          <p:nvPr/>
        </p:nvSpPr>
        <p:spPr>
          <a:xfrm>
            <a:off x="724660" y="1771417"/>
            <a:ext cx="10431730" cy="3664851"/>
          </a:xfrm>
          <a:prstGeom prst="rect">
            <a:avLst/>
          </a:prstGeom>
          <a:solidFill>
            <a:srgbClr val="355A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="" xmlns:a16="http://schemas.microsoft.com/office/drawing/2014/main" id="{B0CD3A08-B9C1-45B8-BE30-AA97B8BD968C}"/>
              </a:ext>
            </a:extLst>
          </p:cNvPr>
          <p:cNvSpPr/>
          <p:nvPr/>
        </p:nvSpPr>
        <p:spPr>
          <a:xfrm>
            <a:off x="0" y="2344153"/>
            <a:ext cx="12192000" cy="309211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="" xmlns:a16="http://schemas.microsoft.com/office/drawing/2014/main" id="{23631734-654A-4EE2-B918-D2E215587F07}"/>
              </a:ext>
            </a:extLst>
          </p:cNvPr>
          <p:cNvSpPr/>
          <p:nvPr/>
        </p:nvSpPr>
        <p:spPr>
          <a:xfrm>
            <a:off x="91440" y="478720"/>
            <a:ext cx="5029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55A96"/>
                </a:solidFill>
                <a:latin typeface="아리따-돋움(TTF)-Light" panose="02020603020101020101" pitchFamily="18" charset="-127"/>
                <a:ea typeface="아리따-돋움(TTF)-Light" panose="02020603020101020101" pitchFamily="18" charset="-127"/>
              </a:rPr>
              <a:t>Visualization 2</a:t>
            </a:r>
            <a:endParaRPr lang="ko-KR" altLang="en-US" sz="3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355A96"/>
              </a:solidFill>
              <a:latin typeface="아리따-돋움(TTF)-Light" panose="02020603020101020101" pitchFamily="18" charset="-127"/>
              <a:ea typeface="아리따-돋움(TTF)-Light" panose="02020603020101020101" pitchFamily="18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="" xmlns:a16="http://schemas.microsoft.com/office/drawing/2014/main" id="{24B9253A-E9D5-465C-BDFC-C38EF3FFBE16}"/>
              </a:ext>
            </a:extLst>
          </p:cNvPr>
          <p:cNvSpPr/>
          <p:nvPr/>
        </p:nvSpPr>
        <p:spPr>
          <a:xfrm>
            <a:off x="-91440" y="104120"/>
            <a:ext cx="182880" cy="68806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="" xmlns:a16="http://schemas.microsoft.com/office/drawing/2014/main" id="{7A4B3E85-56EC-4834-8E84-99BF1BD50415}"/>
              </a:ext>
            </a:extLst>
          </p:cNvPr>
          <p:cNvSpPr/>
          <p:nvPr/>
        </p:nvSpPr>
        <p:spPr>
          <a:xfrm>
            <a:off x="0" y="6034497"/>
            <a:ext cx="12192000" cy="850490"/>
          </a:xfrm>
          <a:prstGeom prst="rect">
            <a:avLst/>
          </a:prstGeom>
          <a:solidFill>
            <a:srgbClr val="355A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1E76EE4F-E18F-490C-B90D-21D2EAEECD63}"/>
              </a:ext>
            </a:extLst>
          </p:cNvPr>
          <p:cNvSpPr txBox="1"/>
          <p:nvPr/>
        </p:nvSpPr>
        <p:spPr>
          <a:xfrm>
            <a:off x="3242164" y="1153411"/>
            <a:ext cx="50521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solidFill>
                  <a:schemeClr val="accent3">
                    <a:lumMod val="75000"/>
                  </a:schemeClr>
                </a:solidFill>
              </a:rPr>
              <a:t>Force-Directed Graph </a:t>
            </a:r>
            <a:r>
              <a:rPr lang="ko-KR" altLang="en-US" sz="2800" dirty="0" smtClean="0">
                <a:solidFill>
                  <a:srgbClr val="355A96"/>
                </a:solidFill>
              </a:rPr>
              <a:t>구현</a:t>
            </a:r>
            <a:endParaRPr lang="ko-KR" altLang="en-US" sz="2800" dirty="0">
              <a:solidFill>
                <a:schemeClr val="accent3">
                  <a:lumMod val="75000"/>
                </a:schemeClr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6D945168-52D6-4591-914E-6DD7765464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4660" y="2458611"/>
            <a:ext cx="3194232" cy="288287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00CD4702-0C8F-4CCA-9E61-2AFBA353850D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4079841" y="2448410"/>
            <a:ext cx="3376800" cy="28836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="" xmlns:a16="http://schemas.microsoft.com/office/drawing/2014/main" id="{A25D12F4-AED8-493E-BBF6-2D96F5436323}"/>
              </a:ext>
            </a:extLst>
          </p:cNvPr>
          <p:cNvPicPr>
            <a:picLocks/>
          </p:cNvPicPr>
          <p:nvPr/>
        </p:nvPicPr>
        <p:blipFill rotWithShape="1">
          <a:blip r:embed="rId7"/>
          <a:srcRect l="17704"/>
          <a:stretch/>
        </p:blipFill>
        <p:spPr>
          <a:xfrm>
            <a:off x="7617590" y="2448410"/>
            <a:ext cx="3538800" cy="288360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="" xmlns:a16="http://schemas.microsoft.com/office/drawing/2014/main" id="{48D06F82-12DC-4727-955A-17DFA6422558}"/>
              </a:ext>
            </a:extLst>
          </p:cNvPr>
          <p:cNvSpPr/>
          <p:nvPr/>
        </p:nvSpPr>
        <p:spPr>
          <a:xfrm>
            <a:off x="-91440" y="113820"/>
            <a:ext cx="182880" cy="68806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오디오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185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085"/>
    </mc:Choice>
    <mc:Fallback xmlns="">
      <p:transition spd="slow" advTm="160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B76B29C2-EB3F-40FE-9908-8B93E4235B78}"/>
              </a:ext>
            </a:extLst>
          </p:cNvPr>
          <p:cNvSpPr txBox="1"/>
          <p:nvPr/>
        </p:nvSpPr>
        <p:spPr>
          <a:xfrm>
            <a:off x="42848" y="294263"/>
            <a:ext cx="1758815" cy="307777"/>
          </a:xfrm>
          <a:prstGeom prst="rect">
            <a:avLst/>
          </a:prstGeom>
          <a:solidFill>
            <a:srgbClr val="355A96"/>
          </a:solidFill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3. Implementation</a:t>
            </a:r>
            <a:endParaRPr lang="ko-KR" altLang="en-US" sz="16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48D06F82-12DC-4727-955A-17DFA6422558}"/>
              </a:ext>
            </a:extLst>
          </p:cNvPr>
          <p:cNvSpPr/>
          <p:nvPr/>
        </p:nvSpPr>
        <p:spPr>
          <a:xfrm>
            <a:off x="-91440" y="104120"/>
            <a:ext cx="182880" cy="68806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="" xmlns:a16="http://schemas.microsoft.com/office/drawing/2014/main" id="{1DD0110B-7E66-46C5-8A84-C15A442DEE81}"/>
              </a:ext>
            </a:extLst>
          </p:cNvPr>
          <p:cNvSpPr/>
          <p:nvPr/>
        </p:nvSpPr>
        <p:spPr>
          <a:xfrm>
            <a:off x="91440" y="478720"/>
            <a:ext cx="452628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55A96"/>
                </a:solidFill>
                <a:latin typeface="아리따-돋움(TTF)-Light" panose="02020603020101020101" pitchFamily="18" charset="-127"/>
                <a:ea typeface="아리따-돋움(TTF)-Light" panose="02020603020101020101" pitchFamily="18" charset="-127"/>
              </a:rPr>
              <a:t>Visualization 2</a:t>
            </a:r>
            <a:endParaRPr lang="ko-KR" altLang="en-US" sz="3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355A96"/>
              </a:solidFill>
              <a:latin typeface="아리따-돋움(TTF)-Light" panose="02020603020101020101" pitchFamily="18" charset="-127"/>
              <a:ea typeface="아리따-돋움(TTF)-Light" panose="02020603020101020101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="" xmlns:a16="http://schemas.microsoft.com/office/drawing/2014/main" id="{48D06F82-12DC-4727-955A-17DFA6422558}"/>
              </a:ext>
            </a:extLst>
          </p:cNvPr>
          <p:cNvSpPr/>
          <p:nvPr/>
        </p:nvSpPr>
        <p:spPr>
          <a:xfrm>
            <a:off x="-91440" y="113820"/>
            <a:ext cx="182880" cy="68806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빅데이터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65168" y="1125051"/>
            <a:ext cx="10061661" cy="5413489"/>
          </a:xfrm>
          <a:prstGeom prst="rect">
            <a:avLst/>
          </a:prstGeom>
        </p:spPr>
      </p:pic>
      <p:pic>
        <p:nvPicPr>
          <p:cNvPr id="3" name="오디오 2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7985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135"/>
    </mc:Choice>
    <mc:Fallback>
      <p:transition spd="slow" advTm="191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 mute="1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audio isNarration="1"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 mod="1">
    <p:ext uri="{E180D4A7-C9FB-4DFB-919C-405C955672EB}">
      <p14:showEvtLst xmlns:p14="http://schemas.microsoft.com/office/powerpoint/2010/main">
        <p14:playEvt time="7438" objId="2"/>
        <p14:stopEvt time="16462" objId="2"/>
      </p14:showEvtLst>
    </p:ext>
  </p:extLs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B76B29C2-EB3F-40FE-9908-8B93E4235B78}"/>
              </a:ext>
            </a:extLst>
          </p:cNvPr>
          <p:cNvSpPr txBox="1"/>
          <p:nvPr/>
        </p:nvSpPr>
        <p:spPr>
          <a:xfrm>
            <a:off x="42848" y="294263"/>
            <a:ext cx="1758815" cy="307777"/>
          </a:xfrm>
          <a:prstGeom prst="rect">
            <a:avLst/>
          </a:prstGeom>
          <a:solidFill>
            <a:srgbClr val="355A96"/>
          </a:solidFill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3. Implementation</a:t>
            </a:r>
            <a:endParaRPr lang="ko-KR" altLang="en-US" sz="16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48D06F82-12DC-4727-955A-17DFA6422558}"/>
              </a:ext>
            </a:extLst>
          </p:cNvPr>
          <p:cNvSpPr/>
          <p:nvPr/>
        </p:nvSpPr>
        <p:spPr>
          <a:xfrm>
            <a:off x="-91440" y="104120"/>
            <a:ext cx="182880" cy="68806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="" xmlns:a16="http://schemas.microsoft.com/office/drawing/2014/main" id="{1DD0110B-7E66-46C5-8A84-C15A442DEE81}"/>
              </a:ext>
            </a:extLst>
          </p:cNvPr>
          <p:cNvSpPr/>
          <p:nvPr/>
        </p:nvSpPr>
        <p:spPr>
          <a:xfrm>
            <a:off x="91440" y="478720"/>
            <a:ext cx="452628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55A96"/>
                </a:solidFill>
                <a:latin typeface="아리따-돋움(TTF)-Light" panose="02020603020101020101" pitchFamily="18" charset="-127"/>
                <a:ea typeface="아리따-돋움(TTF)-Light" panose="02020603020101020101" pitchFamily="18" charset="-127"/>
              </a:rPr>
              <a:t>Visualization 2</a:t>
            </a:r>
            <a:endParaRPr lang="ko-KR" altLang="en-US" sz="3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355A96"/>
              </a:solidFill>
              <a:latin typeface="아리따-돋움(TTF)-Light" panose="02020603020101020101" pitchFamily="18" charset="-127"/>
              <a:ea typeface="아리따-돋움(TTF)-Light" panose="02020603020101020101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="" xmlns:a16="http://schemas.microsoft.com/office/drawing/2014/main" id="{48D06F82-12DC-4727-955A-17DFA6422558}"/>
              </a:ext>
            </a:extLst>
          </p:cNvPr>
          <p:cNvSpPr/>
          <p:nvPr/>
        </p:nvSpPr>
        <p:spPr>
          <a:xfrm>
            <a:off x="-91440" y="113820"/>
            <a:ext cx="182880" cy="68806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빅데이터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10666" y="1125051"/>
            <a:ext cx="10096565" cy="5432268"/>
          </a:xfrm>
          <a:prstGeom prst="rect">
            <a:avLst/>
          </a:prstGeom>
        </p:spPr>
      </p:pic>
      <p:pic>
        <p:nvPicPr>
          <p:cNvPr id="3" name="오디오 2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1461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469"/>
    </mc:Choice>
    <mc:Fallback>
      <p:transition spd="slow" advTm="174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 mute="1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audio isNarration="1"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 mod="1">
    <p:ext uri="{E180D4A7-C9FB-4DFB-919C-405C955672EB}">
      <p14:showEvtLst xmlns:p14="http://schemas.microsoft.com/office/powerpoint/2010/main">
        <p14:playEvt time="8212" objId="2"/>
        <p14:stopEvt time="15763" objId="2"/>
      </p14:showEvtLst>
    </p:ext>
  </p:extLs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B76B29C2-EB3F-40FE-9908-8B93E4235B78}"/>
              </a:ext>
            </a:extLst>
          </p:cNvPr>
          <p:cNvSpPr txBox="1"/>
          <p:nvPr/>
        </p:nvSpPr>
        <p:spPr>
          <a:xfrm>
            <a:off x="42848" y="294263"/>
            <a:ext cx="1758815" cy="307777"/>
          </a:xfrm>
          <a:prstGeom prst="rect">
            <a:avLst/>
          </a:prstGeom>
          <a:solidFill>
            <a:srgbClr val="355A96"/>
          </a:solidFill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3. Implementation</a:t>
            </a:r>
            <a:endParaRPr lang="ko-KR" altLang="en-US" sz="16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48D06F82-12DC-4727-955A-17DFA6422558}"/>
              </a:ext>
            </a:extLst>
          </p:cNvPr>
          <p:cNvSpPr/>
          <p:nvPr/>
        </p:nvSpPr>
        <p:spPr>
          <a:xfrm>
            <a:off x="-91440" y="104120"/>
            <a:ext cx="182880" cy="68806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="" xmlns:a16="http://schemas.microsoft.com/office/drawing/2014/main" id="{1DD0110B-7E66-46C5-8A84-C15A442DEE81}"/>
              </a:ext>
            </a:extLst>
          </p:cNvPr>
          <p:cNvSpPr/>
          <p:nvPr/>
        </p:nvSpPr>
        <p:spPr>
          <a:xfrm>
            <a:off x="91440" y="478720"/>
            <a:ext cx="452628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55A96"/>
                </a:solidFill>
                <a:latin typeface="아리따-돋움(TTF)-Light" panose="02020603020101020101" pitchFamily="18" charset="-127"/>
                <a:ea typeface="아리따-돋움(TTF)-Light" panose="02020603020101020101" pitchFamily="18" charset="-127"/>
              </a:rPr>
              <a:t>Visualization 2</a:t>
            </a:r>
            <a:endParaRPr lang="ko-KR" altLang="en-US" sz="3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355A96"/>
              </a:solidFill>
              <a:latin typeface="아리따-돋움(TTF)-Light" panose="02020603020101020101" pitchFamily="18" charset="-127"/>
              <a:ea typeface="아리따-돋움(TTF)-Light" panose="02020603020101020101" pitchFamily="18" charset="-127"/>
            </a:endParaRPr>
          </a:p>
        </p:txBody>
      </p:sp>
      <p:pic>
        <p:nvPicPr>
          <p:cNvPr id="2" name="빅데이터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007119" y="1125051"/>
            <a:ext cx="10178118" cy="5476146"/>
          </a:xfrm>
          <a:prstGeom prst="rect">
            <a:avLst/>
          </a:prstGeom>
        </p:spPr>
      </p:pic>
      <p:pic>
        <p:nvPicPr>
          <p:cNvPr id="6" name="오디오 5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6236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133"/>
    </mc:Choice>
    <mc:Fallback>
      <p:transition spd="slow" advTm="161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 mute="1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audio isNarration="1"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  <p:extLst mod="1">
    <p:ext uri="{E180D4A7-C9FB-4DFB-919C-405C955672EB}">
      <p14:showEvtLst xmlns:p14="http://schemas.microsoft.com/office/powerpoint/2010/main">
        <p14:playEvt time="2280" objId="2"/>
        <p14:stopEvt time="16029" objId="2"/>
      </p14:showEvtLst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1E321ECA-3BE1-4C2B-B19E-6BDAD2CF7568}"/>
              </a:ext>
            </a:extLst>
          </p:cNvPr>
          <p:cNvSpPr txBox="1"/>
          <p:nvPr/>
        </p:nvSpPr>
        <p:spPr>
          <a:xfrm>
            <a:off x="42848" y="294263"/>
            <a:ext cx="1895010" cy="30777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E803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1. Data subject</a:t>
            </a:r>
            <a:endParaRPr lang="ko-KR" altLang="en-US" sz="16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1E803F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672F0DFF-6DCD-454F-BAEA-8084935CD955}"/>
              </a:ext>
            </a:extLst>
          </p:cNvPr>
          <p:cNvSpPr/>
          <p:nvPr/>
        </p:nvSpPr>
        <p:spPr>
          <a:xfrm>
            <a:off x="1179094" y="1771417"/>
            <a:ext cx="10202779" cy="3664851"/>
          </a:xfrm>
          <a:prstGeom prst="rect">
            <a:avLst/>
          </a:prstGeom>
          <a:solidFill>
            <a:srgbClr val="1E80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FDC63E14-4A63-47EC-BB59-18032E4A4D3E}"/>
              </a:ext>
            </a:extLst>
          </p:cNvPr>
          <p:cNvSpPr/>
          <p:nvPr/>
        </p:nvSpPr>
        <p:spPr>
          <a:xfrm>
            <a:off x="0" y="2344153"/>
            <a:ext cx="12192000" cy="309211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E6B970E0-F89A-40A6-B7FF-2908BA8FCA25}"/>
              </a:ext>
            </a:extLst>
          </p:cNvPr>
          <p:cNvSpPr/>
          <p:nvPr/>
        </p:nvSpPr>
        <p:spPr>
          <a:xfrm>
            <a:off x="-91440" y="104120"/>
            <a:ext cx="182880" cy="68806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16E7C89C-D1A0-4855-8660-4C64FCFB551E}"/>
              </a:ext>
            </a:extLst>
          </p:cNvPr>
          <p:cNvSpPr txBox="1"/>
          <p:nvPr/>
        </p:nvSpPr>
        <p:spPr>
          <a:xfrm>
            <a:off x="3994391" y="690463"/>
            <a:ext cx="498245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E803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Data subject</a:t>
            </a:r>
            <a:endParaRPr lang="ko-KR" altLang="en-US" sz="6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1E803F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3C4C44EE-919F-492B-BA74-9F142DFACF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2213" y="2643196"/>
            <a:ext cx="2494026" cy="249402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048EDB16-0730-4D90-8575-638DA275BE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85618" y="2422310"/>
            <a:ext cx="4633486" cy="2935799"/>
          </a:xfrm>
          <a:prstGeom prst="rect">
            <a:avLst/>
          </a:prstGeom>
        </p:spPr>
      </p:pic>
      <p:pic>
        <p:nvPicPr>
          <p:cNvPr id="2" name="오디오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240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88"/>
    </mc:Choice>
    <mc:Fallback xmlns="">
      <p:transition spd="slow" advTm="65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Box 61">
            <a:extLst>
              <a:ext uri="{FF2B5EF4-FFF2-40B4-BE49-F238E27FC236}">
                <a16:creationId xmlns:a16="http://schemas.microsoft.com/office/drawing/2014/main" xmlns="" id="{CE7A068B-351C-4EB7-994D-51B158921936}"/>
              </a:ext>
            </a:extLst>
          </p:cNvPr>
          <p:cNvSpPr txBox="1"/>
          <p:nvPr/>
        </p:nvSpPr>
        <p:spPr>
          <a:xfrm>
            <a:off x="22842" y="294263"/>
            <a:ext cx="1716817" cy="30777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E803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4</a:t>
            </a:r>
            <a:r>
              <a:rPr lang="en-US" altLang="ko-KR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E803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. </a:t>
            </a:r>
            <a:r>
              <a:rPr lang="en-US" altLang="ko-KR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E803F"/>
                </a:solidFill>
                <a:latin typeface="KoPub돋움체 Bold" panose="02020603020101020101" pitchFamily="18" charset="-127"/>
                <a:ea typeface="아리따-돋움(TTF)-Light" panose="02020603020101020101" pitchFamily="18" charset="-127"/>
              </a:rPr>
              <a:t>Project </a:t>
            </a:r>
            <a:r>
              <a:rPr lang="en-US" altLang="ko-KR" sz="1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E803F"/>
                </a:solidFill>
                <a:latin typeface="KoPub돋움체 Bold" panose="02020603020101020101" pitchFamily="18" charset="-127"/>
                <a:ea typeface="아리따-돋움(TTF)-Light" panose="02020603020101020101" pitchFamily="18" charset="-127"/>
              </a:rPr>
              <a:t>Evaluation</a:t>
            </a:r>
            <a:endParaRPr lang="ko-KR" altLang="en-US" sz="1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1E803F"/>
              </a:solidFill>
              <a:latin typeface="아리따-돋움(TTF)-Light" panose="02020603020101020101" pitchFamily="18" charset="-127"/>
              <a:ea typeface="아리따-돋움(TTF)-Light" panose="02020603020101020101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E69A4A82-BA72-4232-B610-F71980573BC8}"/>
              </a:ext>
            </a:extLst>
          </p:cNvPr>
          <p:cNvSpPr/>
          <p:nvPr/>
        </p:nvSpPr>
        <p:spPr>
          <a:xfrm>
            <a:off x="-1537" y="4255056"/>
            <a:ext cx="12192000" cy="68806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A1ABB2F8-278E-4E64-96E0-F1D847A63728}"/>
              </a:ext>
            </a:extLst>
          </p:cNvPr>
          <p:cNvSpPr/>
          <p:nvPr/>
        </p:nvSpPr>
        <p:spPr>
          <a:xfrm>
            <a:off x="0" y="3583617"/>
            <a:ext cx="12192000" cy="68806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9FE86013-1822-4341-9EA9-ADCC812E37E5}"/>
              </a:ext>
            </a:extLst>
          </p:cNvPr>
          <p:cNvSpPr/>
          <p:nvPr/>
        </p:nvSpPr>
        <p:spPr>
          <a:xfrm>
            <a:off x="0" y="2898891"/>
            <a:ext cx="12192000" cy="6880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95199B69-0E6E-4705-9573-B1459076D943}"/>
              </a:ext>
            </a:extLst>
          </p:cNvPr>
          <p:cNvSpPr/>
          <p:nvPr/>
        </p:nvSpPr>
        <p:spPr>
          <a:xfrm>
            <a:off x="0" y="2211859"/>
            <a:ext cx="12192000" cy="6880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xmlns="" id="{F72E11AD-518E-4454-85C2-7E872C46FEFD}"/>
              </a:ext>
            </a:extLst>
          </p:cNvPr>
          <p:cNvGrpSpPr/>
          <p:nvPr/>
        </p:nvGrpSpPr>
        <p:grpSpPr>
          <a:xfrm>
            <a:off x="269548" y="2051517"/>
            <a:ext cx="388917" cy="3050856"/>
            <a:chOff x="269548" y="2051517"/>
            <a:chExt cx="388917" cy="3050856"/>
          </a:xfrm>
          <a:solidFill>
            <a:srgbClr val="1E803F"/>
          </a:solidFill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xmlns="" id="{3D9CA875-D934-48E8-9DBC-005240EA62C9}"/>
                </a:ext>
              </a:extLst>
            </p:cNvPr>
            <p:cNvSpPr/>
            <p:nvPr/>
          </p:nvSpPr>
          <p:spPr>
            <a:xfrm>
              <a:off x="269548" y="2051517"/>
              <a:ext cx="119124" cy="305085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이등변 삼각형 29">
              <a:extLst>
                <a:ext uri="{FF2B5EF4-FFF2-40B4-BE49-F238E27FC236}">
                  <a16:creationId xmlns:a16="http://schemas.microsoft.com/office/drawing/2014/main" xmlns="" id="{F2EA1E1A-8616-4A67-AA56-B927A43590BA}"/>
                </a:ext>
              </a:extLst>
            </p:cNvPr>
            <p:cNvSpPr/>
            <p:nvPr/>
          </p:nvSpPr>
          <p:spPr>
            <a:xfrm>
              <a:off x="383743" y="2051518"/>
              <a:ext cx="229866" cy="160341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이등변 삼각형 30">
              <a:extLst>
                <a:ext uri="{FF2B5EF4-FFF2-40B4-BE49-F238E27FC236}">
                  <a16:creationId xmlns:a16="http://schemas.microsoft.com/office/drawing/2014/main" xmlns="" id="{49D3605F-8CB2-43A4-A5CC-622670D1387E}"/>
                </a:ext>
              </a:extLst>
            </p:cNvPr>
            <p:cNvSpPr/>
            <p:nvPr/>
          </p:nvSpPr>
          <p:spPr>
            <a:xfrm rot="10800000">
              <a:off x="390210" y="4934351"/>
              <a:ext cx="268255" cy="168022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xmlns="" id="{95F728A8-45F4-48C5-B61E-2C2CE9667299}"/>
              </a:ext>
            </a:extLst>
          </p:cNvPr>
          <p:cNvGrpSpPr/>
          <p:nvPr/>
        </p:nvGrpSpPr>
        <p:grpSpPr>
          <a:xfrm>
            <a:off x="11712468" y="2058189"/>
            <a:ext cx="379085" cy="3050856"/>
            <a:chOff x="269548" y="2051517"/>
            <a:chExt cx="379085" cy="3050856"/>
          </a:xfrm>
          <a:solidFill>
            <a:srgbClr val="1E803F"/>
          </a:solidFill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xmlns="" id="{BEF0AF58-73D4-4EB8-8440-82A124D235B0}"/>
                </a:ext>
              </a:extLst>
            </p:cNvPr>
            <p:cNvSpPr/>
            <p:nvPr/>
          </p:nvSpPr>
          <p:spPr>
            <a:xfrm>
              <a:off x="269548" y="2051517"/>
              <a:ext cx="119124" cy="305085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이등변 삼각형 33">
              <a:extLst>
                <a:ext uri="{FF2B5EF4-FFF2-40B4-BE49-F238E27FC236}">
                  <a16:creationId xmlns:a16="http://schemas.microsoft.com/office/drawing/2014/main" xmlns="" id="{6854A297-1F70-4CEB-979B-790E95D7D80C}"/>
                </a:ext>
              </a:extLst>
            </p:cNvPr>
            <p:cNvSpPr/>
            <p:nvPr/>
          </p:nvSpPr>
          <p:spPr>
            <a:xfrm>
              <a:off x="383743" y="2051518"/>
              <a:ext cx="229866" cy="160341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이등변 삼각형 34">
              <a:extLst>
                <a:ext uri="{FF2B5EF4-FFF2-40B4-BE49-F238E27FC236}">
                  <a16:creationId xmlns:a16="http://schemas.microsoft.com/office/drawing/2014/main" xmlns="" id="{98B33012-D0D7-4B81-9B8E-9A98D5006F35}"/>
                </a:ext>
              </a:extLst>
            </p:cNvPr>
            <p:cNvSpPr/>
            <p:nvPr/>
          </p:nvSpPr>
          <p:spPr>
            <a:xfrm rot="10800000">
              <a:off x="380378" y="4934351"/>
              <a:ext cx="268255" cy="168022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F90E91AB-CB5A-4D68-84B9-344F8EE49A41}"/>
              </a:ext>
            </a:extLst>
          </p:cNvPr>
          <p:cNvSpPr/>
          <p:nvPr/>
        </p:nvSpPr>
        <p:spPr>
          <a:xfrm>
            <a:off x="-91440" y="104120"/>
            <a:ext cx="182880" cy="68806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xmlns="" id="{9D08FD71-3EA4-46D7-A68A-7E4159FABD1F}"/>
              </a:ext>
            </a:extLst>
          </p:cNvPr>
          <p:cNvGrpSpPr/>
          <p:nvPr/>
        </p:nvGrpSpPr>
        <p:grpSpPr>
          <a:xfrm>
            <a:off x="8599089" y="839020"/>
            <a:ext cx="2457724" cy="1223156"/>
            <a:chOff x="5069359" y="-13391"/>
            <a:chExt cx="2457724" cy="1223156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xmlns="" id="{16E7C89C-D1A0-4855-8660-4C64FCFB551E}"/>
                </a:ext>
              </a:extLst>
            </p:cNvPr>
            <p:cNvSpPr txBox="1"/>
            <p:nvPr/>
          </p:nvSpPr>
          <p:spPr>
            <a:xfrm>
              <a:off x="5069359" y="101769"/>
              <a:ext cx="2457724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6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1E803F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B  I  G</a:t>
              </a:r>
              <a:endParaRPr lang="ko-KR" altLang="en-US" sz="6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E803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xmlns="" id="{97C09F09-E291-4F5B-9206-17093A2962D3}"/>
                </a:ext>
              </a:extLst>
            </p:cNvPr>
            <p:cNvSpPr/>
            <p:nvPr/>
          </p:nvSpPr>
          <p:spPr>
            <a:xfrm>
              <a:off x="5356119" y="25568"/>
              <a:ext cx="101601" cy="101601"/>
            </a:xfrm>
            <a:prstGeom prst="ellipse">
              <a:avLst/>
            </a:prstGeom>
            <a:solidFill>
              <a:srgbClr val="1E80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xmlns="" id="{8BC9DB1B-0849-4043-9838-A17064282A26}"/>
                </a:ext>
              </a:extLst>
            </p:cNvPr>
            <p:cNvSpPr/>
            <p:nvPr/>
          </p:nvSpPr>
          <p:spPr>
            <a:xfrm>
              <a:off x="6298221" y="-13391"/>
              <a:ext cx="101601" cy="101601"/>
            </a:xfrm>
            <a:prstGeom prst="ellipse">
              <a:avLst/>
            </a:prstGeom>
            <a:solidFill>
              <a:srgbClr val="1E80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타원 59">
              <a:extLst>
                <a:ext uri="{FF2B5EF4-FFF2-40B4-BE49-F238E27FC236}">
                  <a16:creationId xmlns:a16="http://schemas.microsoft.com/office/drawing/2014/main" xmlns="" id="{7F25E2CD-1206-445D-A7BC-3CAB69D20FC3}"/>
                </a:ext>
              </a:extLst>
            </p:cNvPr>
            <p:cNvSpPr/>
            <p:nvPr/>
          </p:nvSpPr>
          <p:spPr>
            <a:xfrm>
              <a:off x="7288165" y="-3613"/>
              <a:ext cx="101601" cy="101601"/>
            </a:xfrm>
            <a:prstGeom prst="ellipse">
              <a:avLst/>
            </a:prstGeom>
            <a:solidFill>
              <a:srgbClr val="1E80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xmlns="" id="{229F0366-DC94-4ED8-BE79-753942441E16}"/>
              </a:ext>
            </a:extLst>
          </p:cNvPr>
          <p:cNvSpPr txBox="1"/>
          <p:nvPr/>
        </p:nvSpPr>
        <p:spPr>
          <a:xfrm>
            <a:off x="8825042" y="4997647"/>
            <a:ext cx="199285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아리따-돋움(TTF)-Light" panose="02020603020101020101" pitchFamily="18" charset="-127"/>
                <a:ea typeface="아리따-돋움(TTF)-Light" panose="02020603020101020101" pitchFamily="18" charset="-127"/>
              </a:rPr>
              <a:t> </a:t>
            </a:r>
            <a:r>
              <a:rPr lang="en-US" altLang="ko-KR" sz="6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아리따-돋움(TTF)-Light" panose="02020603020101020101" pitchFamily="18" charset="-127"/>
                <a:ea typeface="아리따-돋움(TTF)-Light" panose="02020603020101020101" pitchFamily="18" charset="-127"/>
              </a:rPr>
              <a:t>Data</a:t>
            </a:r>
            <a:endParaRPr lang="ko-KR" altLang="en-US" sz="6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아리따-돋움(TTF)-Light" panose="02020603020101020101" pitchFamily="18" charset="-127"/>
              <a:ea typeface="아리따-돋움(TTF)-Light" panose="02020603020101020101" pitchFamily="18" charset="-127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xmlns="" id="{69091E4A-DFF8-4F58-BE11-0A663D4A827A}"/>
              </a:ext>
            </a:extLst>
          </p:cNvPr>
          <p:cNvSpPr/>
          <p:nvPr/>
        </p:nvSpPr>
        <p:spPr>
          <a:xfrm>
            <a:off x="157890" y="683139"/>
            <a:ext cx="40335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E803F"/>
                </a:solidFill>
                <a:latin typeface="아리따-돋움(TTF)-Light" panose="02020603020101020101" pitchFamily="18" charset="-127"/>
                <a:ea typeface="아리따-돋움(TTF)-Light" panose="02020603020101020101" pitchFamily="18" charset="-127"/>
              </a:rPr>
              <a:t>Project Evaluation</a:t>
            </a:r>
            <a:endParaRPr lang="ko-KR" altLang="en-US" sz="3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1E803F"/>
              </a:solidFill>
              <a:latin typeface="아리따-돋움(TTF)-Light" panose="02020603020101020101" pitchFamily="18" charset="-127"/>
              <a:ea typeface="아리따-돋움(TTF)-Light" panose="02020603020101020101" pitchFamily="18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xmlns="" id="{E6B970E0-F89A-40A6-B7FF-2908BA8FCA25}"/>
              </a:ext>
            </a:extLst>
          </p:cNvPr>
          <p:cNvSpPr/>
          <p:nvPr/>
        </p:nvSpPr>
        <p:spPr>
          <a:xfrm>
            <a:off x="-91440" y="104118"/>
            <a:ext cx="182880" cy="68806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5234397" y="2378506"/>
            <a:ext cx="1052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Crawler</a:t>
            </a:r>
            <a:endParaRPr lang="ko-KR" altLang="en-US" b="1" dirty="0"/>
          </a:p>
        </p:txBody>
      </p:sp>
      <p:sp>
        <p:nvSpPr>
          <p:cNvPr id="65" name="TextBox 64"/>
          <p:cNvSpPr txBox="1"/>
          <p:nvPr/>
        </p:nvSpPr>
        <p:spPr>
          <a:xfrm>
            <a:off x="5391559" y="3046592"/>
            <a:ext cx="1052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Data</a:t>
            </a:r>
            <a:endParaRPr lang="ko-KR" altLang="en-US" b="1" dirty="0"/>
          </a:p>
        </p:txBody>
      </p:sp>
      <p:sp>
        <p:nvSpPr>
          <p:cNvPr id="66" name="TextBox 65"/>
          <p:cNvSpPr txBox="1"/>
          <p:nvPr/>
        </p:nvSpPr>
        <p:spPr>
          <a:xfrm>
            <a:off x="5046071" y="4392936"/>
            <a:ext cx="2795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</a:rPr>
              <a:t>Visualization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5234397" y="3712753"/>
            <a:ext cx="2795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</a:rPr>
              <a:t>Analysis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5" name="오디오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818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2692"/>
    </mc:Choice>
    <mc:Fallback xmlns="">
      <p:transition spd="slow" advTm="726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D6A202F6-BD52-4301-847A-B77D1B9FD3B2}"/>
              </a:ext>
            </a:extLst>
          </p:cNvPr>
          <p:cNvSpPr/>
          <p:nvPr/>
        </p:nvSpPr>
        <p:spPr>
          <a:xfrm>
            <a:off x="4080192" y="2921168"/>
            <a:ext cx="4031616" cy="1015663"/>
          </a:xfrm>
          <a:prstGeom prst="rect">
            <a:avLst/>
          </a:prstGeom>
          <a:solidFill>
            <a:srgbClr val="006DB5"/>
          </a:solidFill>
        </p:spPr>
        <p:txBody>
          <a:bodyPr wrap="none">
            <a:spAutoFit/>
          </a:bodyPr>
          <a:lstStyle/>
          <a:p>
            <a:pPr algn="ctr"/>
            <a:r>
              <a:rPr lang="en-US" altLang="ko-KR" sz="6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아리따-돋움(TTF)-Light" panose="02020603020101020101" pitchFamily="18" charset="-127"/>
                <a:ea typeface="아리따-돋움(TTF)-Light" panose="02020603020101020101" pitchFamily="18" charset="-127"/>
              </a:rPr>
              <a:t>Thank you</a:t>
            </a:r>
          </a:p>
        </p:txBody>
      </p:sp>
      <p:pic>
        <p:nvPicPr>
          <p:cNvPr id="3" name="오디오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068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175"/>
    </mc:Choice>
    <mc:Fallback xmlns="">
      <p:transition spd="slow" advTm="71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A5EEE19A-CE5A-4BC8-BFEF-381DB8EE4B15}"/>
              </a:ext>
            </a:extLst>
          </p:cNvPr>
          <p:cNvSpPr/>
          <p:nvPr/>
        </p:nvSpPr>
        <p:spPr>
          <a:xfrm>
            <a:off x="0" y="2885440"/>
            <a:ext cx="12192000" cy="100584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0B451487-9520-4CEB-8F61-EB38678227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118" y="1838284"/>
            <a:ext cx="4934860" cy="3916555"/>
          </a:xfrm>
          <a:prstGeom prst="rect">
            <a:avLst/>
          </a:prstGeom>
        </p:spPr>
      </p:pic>
      <p:sp>
        <p:nvSpPr>
          <p:cNvPr id="11" name="1/2 액자 10">
            <a:extLst>
              <a:ext uri="{FF2B5EF4-FFF2-40B4-BE49-F238E27FC236}">
                <a16:creationId xmlns:a16="http://schemas.microsoft.com/office/drawing/2014/main" xmlns="" id="{8B9C5D73-67C1-4F77-B2FC-DD95361DC0CD}"/>
              </a:ext>
            </a:extLst>
          </p:cNvPr>
          <p:cNvSpPr/>
          <p:nvPr/>
        </p:nvSpPr>
        <p:spPr>
          <a:xfrm>
            <a:off x="98954" y="1693827"/>
            <a:ext cx="975360" cy="1056640"/>
          </a:xfrm>
          <a:prstGeom prst="halfFrame">
            <a:avLst>
              <a:gd name="adj1" fmla="val 7291"/>
              <a:gd name="adj2" fmla="val 8333"/>
            </a:avLst>
          </a:prstGeom>
          <a:solidFill>
            <a:srgbClr val="1E80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1/2 액자 11">
            <a:extLst>
              <a:ext uri="{FF2B5EF4-FFF2-40B4-BE49-F238E27FC236}">
                <a16:creationId xmlns:a16="http://schemas.microsoft.com/office/drawing/2014/main" xmlns="" id="{E76FF901-2609-4BE3-9025-4262A685F436}"/>
              </a:ext>
            </a:extLst>
          </p:cNvPr>
          <p:cNvSpPr/>
          <p:nvPr/>
        </p:nvSpPr>
        <p:spPr>
          <a:xfrm rot="10800000">
            <a:off x="11092433" y="5287379"/>
            <a:ext cx="975360" cy="1056640"/>
          </a:xfrm>
          <a:prstGeom prst="halfFrame">
            <a:avLst>
              <a:gd name="adj1" fmla="val 7291"/>
              <a:gd name="adj2" fmla="val 8333"/>
            </a:avLst>
          </a:prstGeom>
          <a:solidFill>
            <a:srgbClr val="1E80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xmlns="" id="{1EDE2505-2BA1-47B3-B23E-C05AEDF21E86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1096848" y="1491062"/>
            <a:ext cx="1065576" cy="533211"/>
          </a:xfrm>
          <a:prstGeom prst="line">
            <a:avLst/>
          </a:prstGeom>
          <a:ln w="28575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xmlns="" id="{3B2A120A-D0BA-46DA-94C3-99056CCBEBBA}"/>
              </a:ext>
            </a:extLst>
          </p:cNvPr>
          <p:cNvSpPr/>
          <p:nvPr/>
        </p:nvSpPr>
        <p:spPr>
          <a:xfrm rot="10800000">
            <a:off x="2096991" y="1449165"/>
            <a:ext cx="91785" cy="93656"/>
          </a:xfrm>
          <a:prstGeom prst="rect">
            <a:avLst/>
          </a:prstGeom>
          <a:solidFill>
            <a:srgbClr val="1E803F"/>
          </a:solidFill>
          <a:ln w="25400">
            <a:solidFill>
              <a:srgbClr val="1E80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0AEDA3D0-52BF-4417-B0D8-34748287CEC1}"/>
              </a:ext>
            </a:extLst>
          </p:cNvPr>
          <p:cNvSpPr/>
          <p:nvPr/>
        </p:nvSpPr>
        <p:spPr>
          <a:xfrm>
            <a:off x="2162424" y="1354005"/>
            <a:ext cx="1094303" cy="2741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200" kern="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아리따-돋움(TTF)-Light" panose="02020603020101020101" pitchFamily="18" charset="-127"/>
                <a:ea typeface="아리따-돋움(TTF)-Light" panose="02020603020101020101" pitchFamily="18" charset="-127"/>
                <a:cs typeface="Times New Roman" panose="02020603050405020304" pitchFamily="18" charset="0"/>
              </a:rPr>
              <a:t>유저 프로필 </a:t>
            </a:r>
            <a:endParaRPr lang="ko-KR" altLang="ko-KR" sz="1200" kern="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아리따-돋움(TTF)-Light" panose="02020603020101020101" pitchFamily="18" charset="-127"/>
              <a:ea typeface="아리따-돋움(TTF)-Light" panose="02020603020101020101" pitchFamily="18" charset="-127"/>
              <a:cs typeface="Times New Roman" panose="02020603050405020304" pitchFamily="18" charset="0"/>
            </a:endParaRPr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xmlns="" id="{B132A489-B5F3-4D10-ADE0-B0431740E4E2}"/>
              </a:ext>
            </a:extLst>
          </p:cNvPr>
          <p:cNvGrpSpPr/>
          <p:nvPr/>
        </p:nvGrpSpPr>
        <p:grpSpPr>
          <a:xfrm>
            <a:off x="4200344" y="664381"/>
            <a:ext cx="4581773" cy="705110"/>
            <a:chOff x="4112527" y="630841"/>
            <a:chExt cx="4581773" cy="705110"/>
          </a:xfrm>
        </p:grpSpPr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xmlns="" id="{B9C1A7DE-639D-424C-8C61-E3AEC62F58C9}"/>
                </a:ext>
              </a:extLst>
            </p:cNvPr>
            <p:cNvCxnSpPr/>
            <p:nvPr/>
          </p:nvCxnSpPr>
          <p:spPr>
            <a:xfrm>
              <a:off x="4112527" y="1116404"/>
              <a:ext cx="4581773" cy="0"/>
            </a:xfrm>
            <a:prstGeom prst="line">
              <a:avLst/>
            </a:prstGeom>
            <a:ln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xmlns="" id="{924F1F4E-6624-4522-BDB5-51B03088046E}"/>
                </a:ext>
              </a:extLst>
            </p:cNvPr>
            <p:cNvGrpSpPr/>
            <p:nvPr/>
          </p:nvGrpSpPr>
          <p:grpSpPr>
            <a:xfrm>
              <a:off x="4885671" y="630841"/>
              <a:ext cx="2671910" cy="705110"/>
              <a:chOff x="4163585" y="638663"/>
              <a:chExt cx="2671910" cy="705110"/>
            </a:xfrm>
          </p:grpSpPr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xmlns="" id="{7398A4EB-7036-464D-8B13-206CBEB5F69B}"/>
                  </a:ext>
                </a:extLst>
              </p:cNvPr>
              <p:cNvSpPr/>
              <p:nvPr/>
            </p:nvSpPr>
            <p:spPr>
              <a:xfrm>
                <a:off x="4823470" y="887879"/>
                <a:ext cx="2012025" cy="45589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07000"/>
                  </a:lnSpc>
                  <a:spcAft>
                    <a:spcPts val="800"/>
                  </a:spcAft>
                </a:pPr>
                <a:endParaRPr lang="ko-KR" altLang="ko-KR" sz="2400" kern="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>
                      <a:lumMod val="7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31" name="그룹 30">
                <a:extLst>
                  <a:ext uri="{FF2B5EF4-FFF2-40B4-BE49-F238E27FC236}">
                    <a16:creationId xmlns:a16="http://schemas.microsoft.com/office/drawing/2014/main" xmlns="" id="{D374BDEF-3ECB-48D6-92F3-7BF6EB802DE1}"/>
                  </a:ext>
                </a:extLst>
              </p:cNvPr>
              <p:cNvGrpSpPr/>
              <p:nvPr/>
            </p:nvGrpSpPr>
            <p:grpSpPr>
              <a:xfrm>
                <a:off x="4163585" y="638663"/>
                <a:ext cx="2664670" cy="703575"/>
                <a:chOff x="1701974" y="130373"/>
                <a:chExt cx="2664670" cy="703575"/>
              </a:xfrm>
            </p:grpSpPr>
            <p:sp>
              <p:nvSpPr>
                <p:cNvPr id="30" name="직사각형 29">
                  <a:extLst>
                    <a:ext uri="{FF2B5EF4-FFF2-40B4-BE49-F238E27FC236}">
                      <a16:creationId xmlns:a16="http://schemas.microsoft.com/office/drawing/2014/main" xmlns="" id="{729E3F44-9557-4FDC-824A-B0613A885256}"/>
                    </a:ext>
                  </a:extLst>
                </p:cNvPr>
                <p:cNvSpPr/>
                <p:nvPr/>
              </p:nvSpPr>
              <p:spPr>
                <a:xfrm>
                  <a:off x="1701974" y="365188"/>
                  <a:ext cx="2664670" cy="468760"/>
                </a:xfrm>
                <a:prstGeom prst="rect">
                  <a:avLst/>
                </a:prstGeom>
                <a:solidFill>
                  <a:srgbClr val="1E803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Steam review data</a:t>
                  </a:r>
                </a:p>
              </p:txBody>
            </p:sp>
            <p:sp>
              <p:nvSpPr>
                <p:cNvPr id="29" name="직사각형 28">
                  <a:extLst>
                    <a:ext uri="{FF2B5EF4-FFF2-40B4-BE49-F238E27FC236}">
                      <a16:creationId xmlns:a16="http://schemas.microsoft.com/office/drawing/2014/main" xmlns="" id="{3840F749-7181-457B-84D2-6B56AF035FBF}"/>
                    </a:ext>
                  </a:extLst>
                </p:cNvPr>
                <p:cNvSpPr/>
                <p:nvPr/>
              </p:nvSpPr>
              <p:spPr>
                <a:xfrm>
                  <a:off x="2754686" y="130373"/>
                  <a:ext cx="300082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ko-KR" altLang="en-US" kern="100" dirty="0">
                      <a:ln>
                        <a:solidFill>
                          <a:schemeClr val="accent1">
                            <a:shade val="50000"/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50000"/>
                        </a:schemeClr>
                      </a:solidFill>
                      <a:latin typeface="아리따-돋움(TTF)-Light" panose="02020603020101020101" pitchFamily="18" charset="-127"/>
                      <a:ea typeface="아리따-돋움(TTF)-Light" panose="02020603020101020101" pitchFamily="18" charset="-127"/>
                      <a:cs typeface="Times New Roman" panose="02020603050405020304" pitchFamily="18" charset="0"/>
                    </a:rPr>
                    <a:t> </a:t>
                  </a:r>
                  <a:r>
                    <a:rPr lang="ko-KR" altLang="en-US" kern="100" dirty="0">
                      <a:ln>
                        <a:solidFill>
                          <a:schemeClr val="accent1">
                            <a:shade val="50000"/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아리따-돋움(TTF)-Light" panose="02020603020101020101" pitchFamily="18" charset="-127"/>
                      <a:ea typeface="아리따-돋움(TTF)-Light" panose="02020603020101020101" pitchFamily="18" charset="-127"/>
                      <a:cs typeface="Times New Roman" panose="02020603050405020304" pitchFamily="18" charset="0"/>
                    </a:rPr>
                    <a:t> </a:t>
                  </a:r>
                  <a:endParaRPr lang="ko-KR" altLang="en-US" dirty="0">
                    <a:solidFill>
                      <a:schemeClr val="bg1"/>
                    </a:solidFill>
                    <a:latin typeface="아리따-돋움(TTF)-Light" panose="02020603020101020101" pitchFamily="18" charset="-127"/>
                    <a:ea typeface="아리따-돋움(TTF)-Light" panose="02020603020101020101" pitchFamily="18" charset="-127"/>
                  </a:endParaRPr>
                </a:p>
              </p:txBody>
            </p:sp>
          </p:grpSp>
        </p:grp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4FAE63DD-829B-4655-88CA-237191BA21A9}"/>
              </a:ext>
            </a:extLst>
          </p:cNvPr>
          <p:cNvSpPr txBox="1"/>
          <p:nvPr/>
        </p:nvSpPr>
        <p:spPr>
          <a:xfrm>
            <a:off x="42848" y="294263"/>
            <a:ext cx="1895010" cy="30777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E803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1. Data subject</a:t>
            </a:r>
            <a:endParaRPr lang="ko-KR" altLang="en-US" sz="16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1E803F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xmlns="" id="{E284CC68-7224-4DDA-9BE4-E84F6B4F2F62}"/>
              </a:ext>
            </a:extLst>
          </p:cNvPr>
          <p:cNvSpPr/>
          <p:nvPr/>
        </p:nvSpPr>
        <p:spPr>
          <a:xfrm>
            <a:off x="-91440" y="104120"/>
            <a:ext cx="182880" cy="68806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xmlns="" id="{360641CF-C7A9-456C-8B7D-C927A3CD2D51}"/>
              </a:ext>
            </a:extLst>
          </p:cNvPr>
          <p:cNvSpPr/>
          <p:nvPr/>
        </p:nvSpPr>
        <p:spPr>
          <a:xfrm>
            <a:off x="6519770" y="4939217"/>
            <a:ext cx="282973" cy="3322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ko-KR" altLang="en-US" kern="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E803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Times New Roman" panose="02020603050405020304" pitchFamily="18" charset="0"/>
              </a:rPr>
              <a:t> </a:t>
            </a:r>
            <a:endParaRPr lang="en-US" altLang="ko-KR" kern="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1E803F"/>
              </a:solidFill>
              <a:latin typeface="KoPub돋움체 Bold" panose="02020603020101020101" pitchFamily="18" charset="-127"/>
              <a:ea typeface="KoPub돋움체 Bold" panose="0202060302010102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xmlns="" id="{F82695B1-CC95-418D-8469-65CC6E0B5DD2}"/>
              </a:ext>
            </a:extLst>
          </p:cNvPr>
          <p:cNvSpPr/>
          <p:nvPr/>
        </p:nvSpPr>
        <p:spPr>
          <a:xfrm>
            <a:off x="7760796" y="1548322"/>
            <a:ext cx="1730676" cy="373692"/>
          </a:xfrm>
          <a:prstGeom prst="rect">
            <a:avLst/>
          </a:prstGeom>
          <a:ln w="28575">
            <a:solidFill>
              <a:srgbClr val="1E803F"/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altLang="ko-KR" kern="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E803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Times New Roman" panose="02020603050405020304" pitchFamily="18" charset="0"/>
              </a:rPr>
              <a:t>Result Sample</a:t>
            </a:r>
            <a:endParaRPr lang="ko-KR" altLang="ko-KR" kern="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  <a:cs typeface="Times New Roman" panose="02020603050405020304" pitchFamily="18" charset="0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xmlns="" id="{5D6701E2-6827-4EF6-9048-B0D7BAB2825B}"/>
              </a:ext>
            </a:extLst>
          </p:cNvPr>
          <p:cNvCxnSpPr>
            <a:cxnSpLocks/>
          </p:cNvCxnSpPr>
          <p:nvPr/>
        </p:nvCxnSpPr>
        <p:spPr>
          <a:xfrm flipV="1">
            <a:off x="3216934" y="1518892"/>
            <a:ext cx="1065576" cy="533206"/>
          </a:xfrm>
          <a:prstGeom prst="line">
            <a:avLst/>
          </a:prstGeom>
          <a:ln w="28575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>
            <a:extLst>
              <a:ext uri="{FF2B5EF4-FFF2-40B4-BE49-F238E27FC236}">
                <a16:creationId xmlns:a16="http://schemas.microsoft.com/office/drawing/2014/main" xmlns="" id="{99AA19C7-AA0D-419E-B434-EE7FD7F1C23E}"/>
              </a:ext>
            </a:extLst>
          </p:cNvPr>
          <p:cNvSpPr/>
          <p:nvPr/>
        </p:nvSpPr>
        <p:spPr>
          <a:xfrm rot="10800000">
            <a:off x="4247757" y="1450872"/>
            <a:ext cx="91785" cy="93656"/>
          </a:xfrm>
          <a:prstGeom prst="rect">
            <a:avLst/>
          </a:prstGeom>
          <a:solidFill>
            <a:srgbClr val="1E803F"/>
          </a:solidFill>
          <a:ln w="25400">
            <a:solidFill>
              <a:srgbClr val="1E80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xmlns="" id="{5D24B2FF-94B2-41B7-AB29-E370BEAD63C4}"/>
              </a:ext>
            </a:extLst>
          </p:cNvPr>
          <p:cNvSpPr/>
          <p:nvPr/>
        </p:nvSpPr>
        <p:spPr>
          <a:xfrm>
            <a:off x="4356877" y="1381835"/>
            <a:ext cx="1497668" cy="2899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200" kern="10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아리따-돋움(TTF)-Light" panose="02020603020101020101" pitchFamily="18" charset="-127"/>
                <a:ea typeface="아리따-돋움(TTF)-Light" panose="02020603020101020101" pitchFamily="18" charset="-127"/>
                <a:cs typeface="Times New Roman" panose="02020603050405020304" pitchFamily="18" charset="0"/>
              </a:rPr>
              <a:t>좋아요</a:t>
            </a:r>
            <a:r>
              <a:rPr lang="en-US" altLang="ko-KR" sz="1200" kern="1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아리따-돋움(TTF)-Light" panose="02020603020101020101" pitchFamily="18" charset="-127"/>
                <a:ea typeface="아리따-돋움(TTF)-Light" panose="02020603020101020101" pitchFamily="18" charset="-127"/>
                <a:cs typeface="Times New Roman" panose="02020603050405020304" pitchFamily="18" charset="0"/>
              </a:rPr>
              <a:t>/</a:t>
            </a:r>
            <a:r>
              <a:rPr lang="ko-KR" altLang="en-US" sz="1200" kern="1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아리따-돋움(TTF)-Light" panose="02020603020101020101" pitchFamily="18" charset="-127"/>
                <a:ea typeface="아리따-돋움(TTF)-Light" panose="02020603020101020101" pitchFamily="18" charset="-127"/>
                <a:cs typeface="Times New Roman" panose="02020603050405020304" pitchFamily="18" charset="0"/>
              </a:rPr>
              <a:t>싫어요</a:t>
            </a:r>
            <a:endParaRPr lang="ko-KR" altLang="ko-KR" sz="1200" kern="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아리따-돋움(TTF)-Light" panose="02020603020101020101" pitchFamily="18" charset="-127"/>
              <a:ea typeface="아리따-돋움(TTF)-Light" panose="02020603020101020101" pitchFamily="18" charset="-127"/>
              <a:cs typeface="Times New Roman" panose="02020603050405020304" pitchFamily="18" charset="0"/>
            </a:endParaRPr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xmlns="" id="{981D36A1-85AA-4DA6-B12D-16D71C8355C9}"/>
              </a:ext>
            </a:extLst>
          </p:cNvPr>
          <p:cNvCxnSpPr>
            <a:cxnSpLocks/>
          </p:cNvCxnSpPr>
          <p:nvPr/>
        </p:nvCxnSpPr>
        <p:spPr>
          <a:xfrm flipV="1">
            <a:off x="1517904" y="3429369"/>
            <a:ext cx="402406" cy="330399"/>
          </a:xfrm>
          <a:prstGeom prst="line">
            <a:avLst/>
          </a:prstGeom>
          <a:ln w="28575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xmlns="" id="{DA219AE8-C439-4843-BC7F-87B9F782D078}"/>
              </a:ext>
            </a:extLst>
          </p:cNvPr>
          <p:cNvSpPr/>
          <p:nvPr/>
        </p:nvSpPr>
        <p:spPr>
          <a:xfrm rot="10800000">
            <a:off x="1426119" y="3759768"/>
            <a:ext cx="91785" cy="93656"/>
          </a:xfrm>
          <a:prstGeom prst="rect">
            <a:avLst/>
          </a:prstGeom>
          <a:solidFill>
            <a:srgbClr val="1E803F"/>
          </a:solidFill>
          <a:ln w="25400">
            <a:solidFill>
              <a:srgbClr val="1E80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xmlns="" id="{B6D67B36-CD5C-43D8-A099-9BC7610901E1}"/>
              </a:ext>
            </a:extLst>
          </p:cNvPr>
          <p:cNvSpPr/>
          <p:nvPr/>
        </p:nvSpPr>
        <p:spPr>
          <a:xfrm>
            <a:off x="878966" y="3695819"/>
            <a:ext cx="1094303" cy="2741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200" kern="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아리따-돋움(TTF)-Light" panose="02020603020101020101" pitchFamily="18" charset="-127"/>
                <a:ea typeface="아리따-돋움(TTF)-Light" panose="02020603020101020101" pitchFamily="18" charset="-127"/>
                <a:cs typeface="Times New Roman" panose="02020603050405020304" pitchFamily="18" charset="0"/>
              </a:rPr>
              <a:t>리뷰</a:t>
            </a:r>
            <a:endParaRPr lang="ko-KR" altLang="ko-KR" sz="1200" kern="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아리따-돋움(TTF)-Light" panose="02020603020101020101" pitchFamily="18" charset="-127"/>
              <a:ea typeface="아리따-돋움(TTF)-Light" panose="02020603020101020101" pitchFamily="18" charset="-127"/>
              <a:cs typeface="Times New Roman" panose="02020603050405020304" pitchFamily="18" charset="0"/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xmlns="" id="{AD57D963-A676-4117-86FA-12515834C07C}"/>
              </a:ext>
            </a:extLst>
          </p:cNvPr>
          <p:cNvCxnSpPr>
            <a:cxnSpLocks/>
          </p:cNvCxnSpPr>
          <p:nvPr/>
        </p:nvCxnSpPr>
        <p:spPr>
          <a:xfrm>
            <a:off x="3489724" y="5104606"/>
            <a:ext cx="758033" cy="928339"/>
          </a:xfrm>
          <a:prstGeom prst="line">
            <a:avLst/>
          </a:prstGeom>
          <a:ln w="28575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직사각형 46">
            <a:extLst>
              <a:ext uri="{FF2B5EF4-FFF2-40B4-BE49-F238E27FC236}">
                <a16:creationId xmlns:a16="http://schemas.microsoft.com/office/drawing/2014/main" xmlns="" id="{36B76794-73C0-41E9-9DD4-76AA4539FD77}"/>
              </a:ext>
            </a:extLst>
          </p:cNvPr>
          <p:cNvSpPr/>
          <p:nvPr/>
        </p:nvSpPr>
        <p:spPr>
          <a:xfrm>
            <a:off x="4361559" y="5929509"/>
            <a:ext cx="1392960" cy="471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200" kern="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아리따-돋움(TTF)-Light" panose="02020603020101020101" pitchFamily="18" charset="-127"/>
                <a:ea typeface="아리따-돋움(TTF)-Light" panose="02020603020101020101" pitchFamily="18" charset="-127"/>
                <a:cs typeface="Times New Roman" panose="02020603050405020304" pitchFamily="18" charset="0"/>
              </a:rPr>
              <a:t>이 리뷰가 도움이 되었는가</a:t>
            </a:r>
            <a:r>
              <a:rPr lang="en-US" altLang="ko-KR" sz="1200" kern="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아리따-돋움(TTF)-Light" panose="02020603020101020101" pitchFamily="18" charset="-127"/>
                <a:ea typeface="아리따-돋움(TTF)-Light" panose="02020603020101020101" pitchFamily="18" charset="-127"/>
                <a:cs typeface="Times New Roman" panose="02020603050405020304" pitchFamily="18" charset="0"/>
              </a:rPr>
              <a:t>?</a:t>
            </a:r>
            <a:endParaRPr lang="ko-KR" altLang="ko-KR" sz="1200" kern="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아리따-돋움(TTF)-Light" panose="02020603020101020101" pitchFamily="18" charset="-127"/>
              <a:ea typeface="아리따-돋움(TTF)-Light" panose="0202060302010102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xmlns="" id="{91997A77-E93C-4DCB-A80D-61DC85124A0C}"/>
              </a:ext>
            </a:extLst>
          </p:cNvPr>
          <p:cNvSpPr/>
          <p:nvPr/>
        </p:nvSpPr>
        <p:spPr>
          <a:xfrm rot="10800000">
            <a:off x="4265092" y="5987663"/>
            <a:ext cx="91785" cy="93656"/>
          </a:xfrm>
          <a:prstGeom prst="rect">
            <a:avLst/>
          </a:prstGeom>
          <a:solidFill>
            <a:srgbClr val="1E803F"/>
          </a:solidFill>
          <a:ln w="25400">
            <a:solidFill>
              <a:srgbClr val="1E80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xmlns="" id="{DC10E5BC-BD40-4F9D-B687-768276FC560E}"/>
              </a:ext>
            </a:extLst>
          </p:cNvPr>
          <p:cNvCxnSpPr>
            <a:cxnSpLocks/>
          </p:cNvCxnSpPr>
          <p:nvPr/>
        </p:nvCxnSpPr>
        <p:spPr>
          <a:xfrm>
            <a:off x="1407996" y="5203416"/>
            <a:ext cx="512314" cy="0"/>
          </a:xfrm>
          <a:prstGeom prst="line">
            <a:avLst/>
          </a:prstGeom>
          <a:ln w="28575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xmlns="" id="{A155E9E1-381F-4687-99F3-A37FD50D5867}"/>
              </a:ext>
            </a:extLst>
          </p:cNvPr>
          <p:cNvSpPr/>
          <p:nvPr/>
        </p:nvSpPr>
        <p:spPr>
          <a:xfrm rot="10800000">
            <a:off x="1296108" y="5156587"/>
            <a:ext cx="91785" cy="93656"/>
          </a:xfrm>
          <a:prstGeom prst="rect">
            <a:avLst/>
          </a:prstGeom>
          <a:solidFill>
            <a:srgbClr val="1E803F"/>
          </a:solidFill>
          <a:ln w="25400">
            <a:solidFill>
              <a:srgbClr val="1E80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xmlns="" id="{2DBD8D0A-C7C8-46DB-B78D-7E9A2C31A4B2}"/>
              </a:ext>
            </a:extLst>
          </p:cNvPr>
          <p:cNvSpPr/>
          <p:nvPr/>
        </p:nvSpPr>
        <p:spPr>
          <a:xfrm>
            <a:off x="247697" y="5097726"/>
            <a:ext cx="1094303" cy="471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ko-KR" altLang="en-US" sz="1200" kern="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아리따-돋움(TTF)-Light" panose="02020603020101020101" pitchFamily="18" charset="-127"/>
                <a:ea typeface="아리따-돋움(TTF)-Light" panose="02020603020101020101" pitchFamily="18" charset="-127"/>
                <a:cs typeface="Times New Roman" panose="02020603050405020304" pitchFamily="18" charset="0"/>
              </a:rPr>
              <a:t>리뷰가 </a:t>
            </a:r>
            <a:r>
              <a:rPr lang="en-US" altLang="ko-KR" sz="1200" kern="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아리따-돋움(TTF)-Light" panose="02020603020101020101" pitchFamily="18" charset="-127"/>
                <a:ea typeface="아리따-돋움(TTF)-Light" panose="02020603020101020101" pitchFamily="18" charset="-127"/>
                <a:cs typeface="Times New Roman" panose="02020603050405020304" pitchFamily="18" charset="0"/>
              </a:rPr>
              <a:t>     </a:t>
            </a:r>
            <a:r>
              <a:rPr lang="ko-KR" altLang="en-US" sz="1200" kern="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아리따-돋움(TTF)-Light" panose="02020603020101020101" pitchFamily="18" charset="-127"/>
                <a:ea typeface="아리따-돋움(TTF)-Light" panose="02020603020101020101" pitchFamily="18" charset="-127"/>
                <a:cs typeface="Times New Roman" panose="02020603050405020304" pitchFamily="18" charset="0"/>
              </a:rPr>
              <a:t>재미있는가</a:t>
            </a:r>
            <a:endParaRPr lang="ko-KR" altLang="ko-KR" sz="1200" kern="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아리따-돋움(TTF)-Light" panose="02020603020101020101" pitchFamily="18" charset="-127"/>
              <a:ea typeface="아리따-돋움(TTF)-Light" panose="02020603020101020101" pitchFamily="18" charset="-127"/>
              <a:cs typeface="Times New Roman" panose="02020603050405020304" pitchFamily="18" charset="0"/>
            </a:endParaRPr>
          </a:p>
        </p:txBody>
      </p:sp>
      <p:graphicFrame>
        <p:nvGraphicFramePr>
          <p:cNvPr id="69" name="표 69">
            <a:extLst>
              <a:ext uri="{FF2B5EF4-FFF2-40B4-BE49-F238E27FC236}">
                <a16:creationId xmlns:a16="http://schemas.microsoft.com/office/drawing/2014/main" xmlns="" id="{4444C32E-47D2-491E-9C6A-3C194925C3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3531680"/>
              </p:ext>
            </p:extLst>
          </p:nvPr>
        </p:nvGraphicFramePr>
        <p:xfrm>
          <a:off x="5185512" y="2021036"/>
          <a:ext cx="6722150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2215">
                  <a:extLst>
                    <a:ext uri="{9D8B030D-6E8A-4147-A177-3AD203B41FA5}">
                      <a16:colId xmlns:a16="http://schemas.microsoft.com/office/drawing/2014/main" xmlns="" val="487370247"/>
                    </a:ext>
                  </a:extLst>
                </a:gridCol>
                <a:gridCol w="672215">
                  <a:extLst>
                    <a:ext uri="{9D8B030D-6E8A-4147-A177-3AD203B41FA5}">
                      <a16:colId xmlns:a16="http://schemas.microsoft.com/office/drawing/2014/main" xmlns="" val="2318464176"/>
                    </a:ext>
                  </a:extLst>
                </a:gridCol>
                <a:gridCol w="672215">
                  <a:extLst>
                    <a:ext uri="{9D8B030D-6E8A-4147-A177-3AD203B41FA5}">
                      <a16:colId xmlns:a16="http://schemas.microsoft.com/office/drawing/2014/main" xmlns="" val="2466900608"/>
                    </a:ext>
                  </a:extLst>
                </a:gridCol>
                <a:gridCol w="672215">
                  <a:extLst>
                    <a:ext uri="{9D8B030D-6E8A-4147-A177-3AD203B41FA5}">
                      <a16:colId xmlns:a16="http://schemas.microsoft.com/office/drawing/2014/main" xmlns="" val="535093902"/>
                    </a:ext>
                  </a:extLst>
                </a:gridCol>
                <a:gridCol w="672215">
                  <a:extLst>
                    <a:ext uri="{9D8B030D-6E8A-4147-A177-3AD203B41FA5}">
                      <a16:colId xmlns:a16="http://schemas.microsoft.com/office/drawing/2014/main" xmlns="" val="1572163936"/>
                    </a:ext>
                  </a:extLst>
                </a:gridCol>
                <a:gridCol w="672215">
                  <a:extLst>
                    <a:ext uri="{9D8B030D-6E8A-4147-A177-3AD203B41FA5}">
                      <a16:colId xmlns:a16="http://schemas.microsoft.com/office/drawing/2014/main" xmlns="" val="1878227515"/>
                    </a:ext>
                  </a:extLst>
                </a:gridCol>
                <a:gridCol w="672215">
                  <a:extLst>
                    <a:ext uri="{9D8B030D-6E8A-4147-A177-3AD203B41FA5}">
                      <a16:colId xmlns:a16="http://schemas.microsoft.com/office/drawing/2014/main" xmlns="" val="2972235394"/>
                    </a:ext>
                  </a:extLst>
                </a:gridCol>
                <a:gridCol w="672215">
                  <a:extLst>
                    <a:ext uri="{9D8B030D-6E8A-4147-A177-3AD203B41FA5}">
                      <a16:colId xmlns:a16="http://schemas.microsoft.com/office/drawing/2014/main" xmlns="" val="3145549527"/>
                    </a:ext>
                  </a:extLst>
                </a:gridCol>
                <a:gridCol w="672215">
                  <a:extLst>
                    <a:ext uri="{9D8B030D-6E8A-4147-A177-3AD203B41FA5}">
                      <a16:colId xmlns:a16="http://schemas.microsoft.com/office/drawing/2014/main" xmlns="" val="763090824"/>
                    </a:ext>
                  </a:extLst>
                </a:gridCol>
                <a:gridCol w="672215">
                  <a:extLst>
                    <a:ext uri="{9D8B030D-6E8A-4147-A177-3AD203B41FA5}">
                      <a16:colId xmlns:a16="http://schemas.microsoft.com/office/drawing/2014/main" xmlns="" val="3767224513"/>
                    </a:ext>
                  </a:extLst>
                </a:gridCol>
              </a:tblGrid>
              <a:tr h="3371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게임</a:t>
                      </a:r>
                      <a:r>
                        <a:rPr lang="en-US" altLang="ko-KR" sz="1000" dirty="0"/>
                        <a:t>ID</a:t>
                      </a:r>
                      <a:endParaRPr lang="ko-KR" altLang="en-US" sz="1000" dirty="0"/>
                    </a:p>
                  </a:txBody>
                  <a:tcPr anchor="ctr">
                    <a:solidFill>
                      <a:srgbClr val="1E803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Is</a:t>
                      </a:r>
                    </a:p>
                    <a:p>
                      <a:pPr algn="ctr" latinLnBrk="1"/>
                      <a:r>
                        <a:rPr lang="en-US" altLang="ko-KR" sz="1000" dirty="0"/>
                        <a:t>Helpful</a:t>
                      </a:r>
                      <a:endParaRPr lang="ko-KR" altLang="en-US" sz="1000" dirty="0"/>
                    </a:p>
                  </a:txBody>
                  <a:tcPr anchor="ctr">
                    <a:solidFill>
                      <a:srgbClr val="1E803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Is</a:t>
                      </a:r>
                    </a:p>
                    <a:p>
                      <a:pPr algn="ctr" latinLnBrk="1"/>
                      <a:r>
                        <a:rPr lang="en-US" altLang="ko-KR" sz="1000" dirty="0"/>
                        <a:t>Funny</a:t>
                      </a:r>
                      <a:endParaRPr lang="ko-KR" altLang="en-US" sz="1000" dirty="0"/>
                    </a:p>
                  </a:txBody>
                  <a:tcPr anchor="ctr">
                    <a:solidFill>
                      <a:srgbClr val="1E803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User</a:t>
                      </a:r>
                      <a:endParaRPr lang="ko-KR" altLang="en-US" sz="1000" dirty="0"/>
                    </a:p>
                  </a:txBody>
                  <a:tcPr anchor="ctr">
                    <a:solidFill>
                      <a:srgbClr val="1E803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보유 </a:t>
                      </a:r>
                      <a:endParaRPr lang="en-US" altLang="ko-KR" sz="1000" dirty="0"/>
                    </a:p>
                    <a:p>
                      <a:pPr algn="ctr" latinLnBrk="1"/>
                      <a:r>
                        <a:rPr lang="ko-KR" altLang="en-US" sz="1000" dirty="0" err="1"/>
                        <a:t>게임수</a:t>
                      </a:r>
                      <a:endParaRPr lang="ko-KR" altLang="en-US" sz="1000" dirty="0"/>
                    </a:p>
                  </a:txBody>
                  <a:tcPr anchor="ctr">
                    <a:solidFill>
                      <a:srgbClr val="1E803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리뷰 </a:t>
                      </a:r>
                      <a:endParaRPr lang="en-US" altLang="ko-KR" sz="1000" dirty="0"/>
                    </a:p>
                    <a:p>
                      <a:pPr algn="ctr" latinLnBrk="1"/>
                      <a:r>
                        <a:rPr lang="ko-KR" altLang="en-US" sz="1000" dirty="0" err="1"/>
                        <a:t>남긴수</a:t>
                      </a:r>
                      <a:endParaRPr lang="ko-KR" altLang="en-US" sz="1000" dirty="0"/>
                    </a:p>
                  </a:txBody>
                  <a:tcPr anchor="ctr">
                    <a:solidFill>
                      <a:srgbClr val="1E803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추천</a:t>
                      </a:r>
                      <a:endParaRPr lang="en-US" altLang="ko-KR" sz="1000" dirty="0"/>
                    </a:p>
                    <a:p>
                      <a:pPr algn="ctr" latinLnBrk="1"/>
                      <a:r>
                        <a:rPr lang="ko-KR" altLang="en-US" sz="1000" dirty="0"/>
                        <a:t>여부</a:t>
                      </a:r>
                    </a:p>
                  </a:txBody>
                  <a:tcPr anchor="ctr">
                    <a:solidFill>
                      <a:srgbClr val="1E803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플레이 시간</a:t>
                      </a:r>
                    </a:p>
                  </a:txBody>
                  <a:tcPr anchor="ctr">
                    <a:solidFill>
                      <a:srgbClr val="1E803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날짜</a:t>
                      </a:r>
                    </a:p>
                  </a:txBody>
                  <a:tcPr anchor="ctr">
                    <a:solidFill>
                      <a:srgbClr val="1E803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리뷰 </a:t>
                      </a:r>
                      <a:endParaRPr lang="en-US" altLang="ko-KR" sz="1000" dirty="0"/>
                    </a:p>
                    <a:p>
                      <a:pPr algn="ctr" latinLnBrk="1"/>
                      <a:r>
                        <a:rPr lang="ko-KR" altLang="en-US" sz="1000" dirty="0"/>
                        <a:t>본문</a:t>
                      </a:r>
                    </a:p>
                  </a:txBody>
                  <a:tcPr anchor="ctr">
                    <a:solidFill>
                      <a:srgbClr val="1E803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620242204"/>
                  </a:ext>
                </a:extLst>
              </a:tr>
            </a:tbl>
          </a:graphicData>
        </a:graphic>
      </p:graphicFrame>
      <p:pic>
        <p:nvPicPr>
          <p:cNvPr id="89" name="그림 88">
            <a:extLst>
              <a:ext uri="{FF2B5EF4-FFF2-40B4-BE49-F238E27FC236}">
                <a16:creationId xmlns:a16="http://schemas.microsoft.com/office/drawing/2014/main" xmlns="" id="{017F99A1-34D0-44BB-8102-759C445531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62978" y="2399320"/>
            <a:ext cx="6780608" cy="3334111"/>
          </a:xfrm>
          <a:prstGeom prst="rect">
            <a:avLst/>
          </a:prstGeom>
        </p:spPr>
      </p:pic>
      <p:sp>
        <p:nvSpPr>
          <p:cNvPr id="36" name="직사각형 35">
            <a:extLst>
              <a:ext uri="{FF2B5EF4-FFF2-40B4-BE49-F238E27FC236}">
                <a16:creationId xmlns:a16="http://schemas.microsoft.com/office/drawing/2014/main" xmlns="" id="{E6B970E0-F89A-40A6-B7FF-2908BA8FCA25}"/>
              </a:ext>
            </a:extLst>
          </p:cNvPr>
          <p:cNvSpPr/>
          <p:nvPr/>
        </p:nvSpPr>
        <p:spPr>
          <a:xfrm>
            <a:off x="-91440" y="104118"/>
            <a:ext cx="182880" cy="68806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오디오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479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521"/>
    </mc:Choice>
    <mc:Fallback xmlns="">
      <p:transition spd="slow" advTm="165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672F0DFF-6DCD-454F-BAEA-8084935CD955}"/>
              </a:ext>
            </a:extLst>
          </p:cNvPr>
          <p:cNvSpPr/>
          <p:nvPr/>
        </p:nvSpPr>
        <p:spPr>
          <a:xfrm>
            <a:off x="1179094" y="1771417"/>
            <a:ext cx="10202779" cy="3664851"/>
          </a:xfrm>
          <a:prstGeom prst="rect">
            <a:avLst/>
          </a:prstGeom>
          <a:solidFill>
            <a:srgbClr val="1E80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FDC63E14-4A63-47EC-BB59-18032E4A4D3E}"/>
              </a:ext>
            </a:extLst>
          </p:cNvPr>
          <p:cNvSpPr/>
          <p:nvPr/>
        </p:nvSpPr>
        <p:spPr>
          <a:xfrm>
            <a:off x="0" y="2344153"/>
            <a:ext cx="12192000" cy="309211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1/2 액자 13">
            <a:extLst>
              <a:ext uri="{FF2B5EF4-FFF2-40B4-BE49-F238E27FC236}">
                <a16:creationId xmlns:a16="http://schemas.microsoft.com/office/drawing/2014/main" xmlns="" id="{00735D5C-237D-4083-A133-C1B39C8C6436}"/>
              </a:ext>
            </a:extLst>
          </p:cNvPr>
          <p:cNvSpPr/>
          <p:nvPr/>
        </p:nvSpPr>
        <p:spPr>
          <a:xfrm rot="10800000">
            <a:off x="10529159" y="3867216"/>
            <a:ext cx="975360" cy="1056640"/>
          </a:xfrm>
          <a:prstGeom prst="halfFrame">
            <a:avLst>
              <a:gd name="adj1" fmla="val 7291"/>
              <a:gd name="adj2" fmla="val 8333"/>
            </a:avLst>
          </a:prstGeom>
          <a:solidFill>
            <a:srgbClr val="1E80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3FB05053-94D7-4BE8-B99F-9A741339FB5D}"/>
              </a:ext>
            </a:extLst>
          </p:cNvPr>
          <p:cNvSpPr txBox="1"/>
          <p:nvPr/>
        </p:nvSpPr>
        <p:spPr>
          <a:xfrm>
            <a:off x="91440" y="294263"/>
            <a:ext cx="1904689" cy="30777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E803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2. 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E803F"/>
                </a:solidFill>
                <a:latin typeface="아리따-돋움(TTF)-Light" panose="02020603020101020101" pitchFamily="18" charset="-127"/>
                <a:ea typeface="아리따-돋움(TTF)-Light" panose="02020603020101020101" pitchFamily="18" charset="-127"/>
              </a:rPr>
              <a:t>Model Description</a:t>
            </a:r>
            <a:endParaRPr lang="ko-KR" altLang="en-US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1E803F"/>
              </a:solidFill>
              <a:latin typeface="아리따-돋움(TTF)-Light" panose="02020603020101020101" pitchFamily="18" charset="-127"/>
              <a:ea typeface="아리따-돋움(TTF)-Light" panose="02020603020101020101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E6B970E0-F89A-40A6-B7FF-2908BA8FCA25}"/>
              </a:ext>
            </a:extLst>
          </p:cNvPr>
          <p:cNvSpPr/>
          <p:nvPr/>
        </p:nvSpPr>
        <p:spPr>
          <a:xfrm>
            <a:off x="-91440" y="104120"/>
            <a:ext cx="182880" cy="68806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99BDB177-10A4-4570-9B30-D085D0345977}"/>
              </a:ext>
            </a:extLst>
          </p:cNvPr>
          <p:cNvSpPr/>
          <p:nvPr/>
        </p:nvSpPr>
        <p:spPr>
          <a:xfrm>
            <a:off x="2278318" y="5516693"/>
            <a:ext cx="8002460" cy="3994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altLang="ko-KR" sz="2000" kern="1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아리따-돋움(TTF)-Light" panose="02020603020101020101" pitchFamily="18" charset="-127"/>
                <a:ea typeface="아리따-돋움(TTF)-Light" panose="02020603020101020101" pitchFamily="18" charset="-127"/>
                <a:cs typeface="Times New Roman" panose="02020603050405020304" pitchFamily="18" charset="0"/>
              </a:rPr>
              <a:t>KNN</a:t>
            </a:r>
            <a:endParaRPr lang="ko-KR" altLang="ko-KR" sz="2400" i="1" kern="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1E803F"/>
              </a:solidFill>
              <a:latin typeface="아리따-돋움(TTF)-Light" panose="02020603020101020101" pitchFamily="18" charset="-127"/>
              <a:ea typeface="아리따-돋움(TTF)-Light" panose="0202060302010102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16E7C89C-D1A0-4855-8660-4C64FCFB551E}"/>
              </a:ext>
            </a:extLst>
          </p:cNvPr>
          <p:cNvSpPr txBox="1"/>
          <p:nvPr/>
        </p:nvSpPr>
        <p:spPr>
          <a:xfrm>
            <a:off x="5289534" y="828801"/>
            <a:ext cx="198002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E803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KNN</a:t>
            </a:r>
            <a:endParaRPr lang="ko-KR" altLang="en-US" sz="6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1E803F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E6B970E0-F89A-40A6-B7FF-2908BA8FCA25}"/>
              </a:ext>
            </a:extLst>
          </p:cNvPr>
          <p:cNvSpPr/>
          <p:nvPr/>
        </p:nvSpPr>
        <p:spPr>
          <a:xfrm>
            <a:off x="-91440" y="104118"/>
            <a:ext cx="182880" cy="68806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8" name="Picture 4" descr="https://postfiles.pstatic.net/20150226_223/muzzincys_1424915986856GWdpM_PNG/%B1%D7%B8%B22.png?type=w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3178" y="2551947"/>
            <a:ext cx="7048500" cy="2676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1/2 액자 12">
            <a:extLst>
              <a:ext uri="{FF2B5EF4-FFF2-40B4-BE49-F238E27FC236}">
                <a16:creationId xmlns:a16="http://schemas.microsoft.com/office/drawing/2014/main" xmlns="" id="{8B9C5D73-67C1-4F77-B2FC-DD95361DC0CD}"/>
              </a:ext>
            </a:extLst>
          </p:cNvPr>
          <p:cNvSpPr/>
          <p:nvPr/>
        </p:nvSpPr>
        <p:spPr>
          <a:xfrm>
            <a:off x="1179094" y="2547202"/>
            <a:ext cx="975360" cy="1056640"/>
          </a:xfrm>
          <a:prstGeom prst="halfFrame">
            <a:avLst>
              <a:gd name="adj1" fmla="val 7291"/>
              <a:gd name="adj2" fmla="val 8333"/>
            </a:avLst>
          </a:prstGeom>
          <a:solidFill>
            <a:srgbClr val="1E80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6" name="오디오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043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589"/>
    </mc:Choice>
    <mc:Fallback>
      <p:transition spd="slow" advTm="85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672F0DFF-6DCD-454F-BAEA-8084935CD955}"/>
              </a:ext>
            </a:extLst>
          </p:cNvPr>
          <p:cNvSpPr/>
          <p:nvPr/>
        </p:nvSpPr>
        <p:spPr>
          <a:xfrm>
            <a:off x="1179094" y="1771417"/>
            <a:ext cx="10202779" cy="3664851"/>
          </a:xfrm>
          <a:prstGeom prst="rect">
            <a:avLst/>
          </a:prstGeom>
          <a:solidFill>
            <a:srgbClr val="1E80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FDC63E14-4A63-47EC-BB59-18032E4A4D3E}"/>
              </a:ext>
            </a:extLst>
          </p:cNvPr>
          <p:cNvSpPr/>
          <p:nvPr/>
        </p:nvSpPr>
        <p:spPr>
          <a:xfrm>
            <a:off x="0" y="2344153"/>
            <a:ext cx="12192000" cy="309211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1/2 액자 13">
            <a:extLst>
              <a:ext uri="{FF2B5EF4-FFF2-40B4-BE49-F238E27FC236}">
                <a16:creationId xmlns:a16="http://schemas.microsoft.com/office/drawing/2014/main" xmlns="" id="{00735D5C-237D-4083-A133-C1B39C8C6436}"/>
              </a:ext>
            </a:extLst>
          </p:cNvPr>
          <p:cNvSpPr/>
          <p:nvPr/>
        </p:nvSpPr>
        <p:spPr>
          <a:xfrm rot="10800000">
            <a:off x="10406513" y="4115385"/>
            <a:ext cx="975360" cy="1056640"/>
          </a:xfrm>
          <a:prstGeom prst="halfFrame">
            <a:avLst>
              <a:gd name="adj1" fmla="val 7291"/>
              <a:gd name="adj2" fmla="val 8333"/>
            </a:avLst>
          </a:prstGeom>
          <a:solidFill>
            <a:srgbClr val="1E80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3FB05053-94D7-4BE8-B99F-9A741339FB5D}"/>
              </a:ext>
            </a:extLst>
          </p:cNvPr>
          <p:cNvSpPr txBox="1"/>
          <p:nvPr/>
        </p:nvSpPr>
        <p:spPr>
          <a:xfrm>
            <a:off x="91440" y="294263"/>
            <a:ext cx="1904689" cy="30777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E803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2. 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E803F"/>
                </a:solidFill>
                <a:latin typeface="아리따-돋움(TTF)-Light" panose="02020603020101020101" pitchFamily="18" charset="-127"/>
                <a:ea typeface="아리따-돋움(TTF)-Light" panose="02020603020101020101" pitchFamily="18" charset="-127"/>
              </a:rPr>
              <a:t>Model Description</a:t>
            </a:r>
            <a:endParaRPr lang="ko-KR" altLang="en-US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1E803F"/>
              </a:solidFill>
              <a:latin typeface="아리따-돋움(TTF)-Light" panose="02020603020101020101" pitchFamily="18" charset="-127"/>
              <a:ea typeface="아리따-돋움(TTF)-Light" panose="02020603020101020101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E6B970E0-F89A-40A6-B7FF-2908BA8FCA25}"/>
              </a:ext>
            </a:extLst>
          </p:cNvPr>
          <p:cNvSpPr/>
          <p:nvPr/>
        </p:nvSpPr>
        <p:spPr>
          <a:xfrm>
            <a:off x="-91440" y="104120"/>
            <a:ext cx="182880" cy="68806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99BDB177-10A4-4570-9B30-D085D0345977}"/>
              </a:ext>
            </a:extLst>
          </p:cNvPr>
          <p:cNvSpPr/>
          <p:nvPr/>
        </p:nvSpPr>
        <p:spPr>
          <a:xfrm>
            <a:off x="3502723" y="5580041"/>
            <a:ext cx="1553018" cy="42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altLang="ko-KR" sz="2000" kern="1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아리따-돋움(TTF)-Light" panose="02020603020101020101" pitchFamily="18" charset="-127"/>
                <a:ea typeface="아리따-돋움(TTF)-Light" panose="02020603020101020101" pitchFamily="18" charset="-127"/>
                <a:cs typeface="Times New Roman" panose="02020603050405020304" pitchFamily="18" charset="0"/>
              </a:rPr>
              <a:t>CF-User</a:t>
            </a:r>
            <a:endParaRPr lang="ko-KR" altLang="ko-KR" sz="2400" i="1" kern="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1E803F"/>
              </a:solidFill>
              <a:latin typeface="아리따-돋움(TTF)-Light" panose="02020603020101020101" pitchFamily="18" charset="-127"/>
              <a:ea typeface="아리따-돋움(TTF)-Light" panose="0202060302010102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16E7C89C-D1A0-4855-8660-4C64FCFB551E}"/>
              </a:ext>
            </a:extLst>
          </p:cNvPr>
          <p:cNvSpPr txBox="1"/>
          <p:nvPr/>
        </p:nvSpPr>
        <p:spPr>
          <a:xfrm>
            <a:off x="2236120" y="663421"/>
            <a:ext cx="770749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E803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C</a:t>
            </a:r>
            <a:r>
              <a:rPr lang="en-US" altLang="ko-KR" sz="66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E803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ollaborative </a:t>
            </a:r>
            <a:r>
              <a:rPr lang="en-US" altLang="ko-KR" sz="6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E803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F</a:t>
            </a:r>
            <a:r>
              <a:rPr lang="en-US" altLang="ko-KR" sz="66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E803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iltering</a:t>
            </a:r>
            <a:endParaRPr lang="ko-KR" altLang="en-US" sz="6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1E803F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E6B970E0-F89A-40A6-B7FF-2908BA8FCA25}"/>
              </a:ext>
            </a:extLst>
          </p:cNvPr>
          <p:cNvSpPr/>
          <p:nvPr/>
        </p:nvSpPr>
        <p:spPr>
          <a:xfrm>
            <a:off x="-91440" y="104118"/>
            <a:ext cx="182880" cy="68806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2704339" y="2547202"/>
            <a:ext cx="3149787" cy="2624823"/>
            <a:chOff x="1658469" y="2554804"/>
            <a:chExt cx="3149787" cy="2624823"/>
          </a:xfrm>
        </p:grpSpPr>
        <p:pic>
          <p:nvPicPr>
            <p:cNvPr id="2050" name="Picture 2" descr="추천 알고리즘, 내 취향을 어떻게 그렇게 잘 알아?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58469" y="2554804"/>
              <a:ext cx="3149787" cy="26248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95525" y="2850422"/>
              <a:ext cx="663108" cy="663108"/>
            </a:xfrm>
            <a:prstGeom prst="rect">
              <a:avLst/>
            </a:prstGeom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95525" y="3630985"/>
              <a:ext cx="836210" cy="518450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52267" y="4395536"/>
              <a:ext cx="349623" cy="349623"/>
            </a:xfrm>
            <a:prstGeom prst="rect">
              <a:avLst/>
            </a:prstGeom>
          </p:spPr>
        </p:pic>
      </p:grpSp>
      <p:sp>
        <p:nvSpPr>
          <p:cNvPr id="16" name="1/2 액자 15">
            <a:extLst>
              <a:ext uri="{FF2B5EF4-FFF2-40B4-BE49-F238E27FC236}">
                <a16:creationId xmlns:a16="http://schemas.microsoft.com/office/drawing/2014/main" xmlns="" id="{8B9C5D73-67C1-4F77-B2FC-DD95361DC0CD}"/>
              </a:ext>
            </a:extLst>
          </p:cNvPr>
          <p:cNvSpPr/>
          <p:nvPr/>
        </p:nvSpPr>
        <p:spPr>
          <a:xfrm>
            <a:off x="1218472" y="2547202"/>
            <a:ext cx="975360" cy="1056640"/>
          </a:xfrm>
          <a:prstGeom prst="halfFrame">
            <a:avLst>
              <a:gd name="adj1" fmla="val 7291"/>
              <a:gd name="adj2" fmla="val 8333"/>
            </a:avLst>
          </a:prstGeom>
          <a:solidFill>
            <a:srgbClr val="1E80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2052" name="Picture 4" descr="https://t1.daumcdn.net/brunch/service/user/16yJ/image/VrgH9gV1Sc6JVv8ob3OicNA2cgE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9235" y="2574704"/>
            <a:ext cx="3157214" cy="2631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5842" y="2960275"/>
            <a:ext cx="663108" cy="663108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6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5842" y="4068271"/>
            <a:ext cx="663108" cy="663108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99BDB177-10A4-4570-9B30-D085D0345977}"/>
              </a:ext>
            </a:extLst>
          </p:cNvPr>
          <p:cNvSpPr/>
          <p:nvPr/>
        </p:nvSpPr>
        <p:spPr>
          <a:xfrm>
            <a:off x="7701333" y="5585948"/>
            <a:ext cx="1553018" cy="3994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altLang="ko-KR" sz="2000" kern="1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아리따-돋움(TTF)-Light" panose="02020603020101020101" pitchFamily="18" charset="-127"/>
                <a:ea typeface="아리따-돋움(TTF)-Light" panose="02020603020101020101" pitchFamily="18" charset="-127"/>
                <a:cs typeface="Times New Roman" panose="02020603050405020304" pitchFamily="18" charset="0"/>
              </a:rPr>
              <a:t>CF-Item</a:t>
            </a:r>
            <a:endParaRPr lang="ko-KR" altLang="ko-KR" sz="2400" i="1" kern="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1E803F"/>
              </a:solidFill>
              <a:latin typeface="아리따-돋움(TTF)-Light" panose="02020603020101020101" pitchFamily="18" charset="-127"/>
              <a:ea typeface="아리따-돋움(TTF)-Light" panose="02020603020101020101" pitchFamily="18" charset="-127"/>
              <a:cs typeface="Times New Roman" panose="02020603050405020304" pitchFamily="18" charset="0"/>
            </a:endParaRPr>
          </a:p>
        </p:txBody>
      </p:sp>
      <p:pic>
        <p:nvPicPr>
          <p:cNvPr id="6" name="오디오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7897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930"/>
    </mc:Choice>
    <mc:Fallback>
      <p:transition spd="slow" advTm="79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직사각형 40">
            <a:extLst>
              <a:ext uri="{FF2B5EF4-FFF2-40B4-BE49-F238E27FC236}">
                <a16:creationId xmlns:a16="http://schemas.microsoft.com/office/drawing/2014/main" xmlns="" id="{FF57A972-E656-480F-8DCA-596B4C1EB5D2}"/>
              </a:ext>
            </a:extLst>
          </p:cNvPr>
          <p:cNvSpPr/>
          <p:nvPr/>
        </p:nvSpPr>
        <p:spPr>
          <a:xfrm>
            <a:off x="-1537" y="4255056"/>
            <a:ext cx="12192000" cy="68806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xmlns="" id="{E4417530-C427-4420-9BD0-23B30EDD6EF5}"/>
              </a:ext>
            </a:extLst>
          </p:cNvPr>
          <p:cNvSpPr/>
          <p:nvPr/>
        </p:nvSpPr>
        <p:spPr>
          <a:xfrm>
            <a:off x="0" y="3583617"/>
            <a:ext cx="12192000" cy="68806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xmlns="" id="{E5C16FF8-2E9F-4020-8E3E-C22B0A672D60}"/>
              </a:ext>
            </a:extLst>
          </p:cNvPr>
          <p:cNvSpPr/>
          <p:nvPr/>
        </p:nvSpPr>
        <p:spPr>
          <a:xfrm>
            <a:off x="0" y="2898891"/>
            <a:ext cx="12192000" cy="68806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xmlns="" id="{01921B01-D06F-4E01-8AD6-0C7F19AEB56A}"/>
              </a:ext>
            </a:extLst>
          </p:cNvPr>
          <p:cNvSpPr/>
          <p:nvPr/>
        </p:nvSpPr>
        <p:spPr>
          <a:xfrm>
            <a:off x="0" y="2211859"/>
            <a:ext cx="12192000" cy="6880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2EB47A83-B8ED-4244-BCEA-380A788F4743}"/>
              </a:ext>
            </a:extLst>
          </p:cNvPr>
          <p:cNvSpPr txBox="1"/>
          <p:nvPr/>
        </p:nvSpPr>
        <p:spPr>
          <a:xfrm>
            <a:off x="42848" y="294263"/>
            <a:ext cx="1758815" cy="307777"/>
          </a:xfrm>
          <a:prstGeom prst="rect">
            <a:avLst/>
          </a:prstGeom>
          <a:solidFill>
            <a:srgbClr val="355A96"/>
          </a:solidFill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3. Implementation</a:t>
            </a:r>
            <a:endParaRPr lang="ko-KR" altLang="en-US" sz="16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D703A7DB-BACB-4AF0-B8CF-8C852EC45FE9}"/>
              </a:ext>
            </a:extLst>
          </p:cNvPr>
          <p:cNvSpPr/>
          <p:nvPr/>
        </p:nvSpPr>
        <p:spPr>
          <a:xfrm>
            <a:off x="-91440" y="104120"/>
            <a:ext cx="182880" cy="68806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xmlns="" id="{D14CD29D-A518-4D8A-84CB-BC2B80E72D1F}"/>
              </a:ext>
            </a:extLst>
          </p:cNvPr>
          <p:cNvGrpSpPr/>
          <p:nvPr/>
        </p:nvGrpSpPr>
        <p:grpSpPr>
          <a:xfrm>
            <a:off x="574607" y="2323569"/>
            <a:ext cx="2220242" cy="507831"/>
            <a:chOff x="2076528" y="2671947"/>
            <a:chExt cx="2220242" cy="507831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xmlns="" id="{8268FCA7-C838-4392-91F6-6B055C5B6BA1}"/>
                </a:ext>
              </a:extLst>
            </p:cNvPr>
            <p:cNvSpPr/>
            <p:nvPr/>
          </p:nvSpPr>
          <p:spPr>
            <a:xfrm>
              <a:off x="2224728" y="2671947"/>
              <a:ext cx="2072042" cy="5078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아리따-돋움(TTF)-Light" panose="02020603020101020101" pitchFamily="18" charset="-127"/>
                  <a:ea typeface="아리따-돋움(TTF)-Light" panose="02020603020101020101" pitchFamily="18" charset="-127"/>
                </a:rPr>
                <a:t>Pro</a:t>
              </a:r>
              <a:r>
                <a:rPr lang="en-US" altLang="ko-KR" b="1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55A96"/>
                  </a:solidFill>
                  <a:latin typeface="아리따-돋움(TTF)-Light" panose="02020603020101020101" pitchFamily="18" charset="-127"/>
                  <a:ea typeface="아리따-돋움(TTF)-Light" panose="02020603020101020101" pitchFamily="18" charset="-127"/>
                </a:rPr>
                <a:t>gress1: </a:t>
              </a:r>
              <a:r>
                <a:rPr lang="en-US" altLang="ko-KR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55A96"/>
                  </a:solidFill>
                  <a:latin typeface="아리따-돋움(TTF)-Light" panose="02020603020101020101" pitchFamily="18" charset="-127"/>
                  <a:ea typeface="아리따-돋움(TTF)-Light" panose="02020603020101020101" pitchFamily="18" charset="-127"/>
                </a:rPr>
                <a:t>Crawler</a:t>
              </a:r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xmlns="" id="{D353F093-8E71-4F65-A7CD-241AF74AEEE7}"/>
                </a:ext>
              </a:extLst>
            </p:cNvPr>
            <p:cNvGrpSpPr/>
            <p:nvPr/>
          </p:nvGrpSpPr>
          <p:grpSpPr>
            <a:xfrm>
              <a:off x="2076528" y="2671947"/>
              <a:ext cx="202453" cy="424543"/>
              <a:chOff x="8626081" y="-284206"/>
              <a:chExt cx="530276" cy="284206"/>
            </a:xfrm>
          </p:grpSpPr>
          <p:cxnSp>
            <p:nvCxnSpPr>
              <p:cNvPr id="6" name="직선 연결선 5">
                <a:extLst>
                  <a:ext uri="{FF2B5EF4-FFF2-40B4-BE49-F238E27FC236}">
                    <a16:creationId xmlns:a16="http://schemas.microsoft.com/office/drawing/2014/main" xmlns="" id="{AA168484-5ED3-43BF-BB3C-73083EEA14A9}"/>
                  </a:ext>
                </a:extLst>
              </p:cNvPr>
              <p:cNvCxnSpPr/>
              <p:nvPr/>
            </p:nvCxnSpPr>
            <p:spPr>
              <a:xfrm>
                <a:off x="8626081" y="-190094"/>
                <a:ext cx="247134" cy="185351"/>
              </a:xfrm>
              <a:prstGeom prst="line">
                <a:avLst/>
              </a:prstGeom>
              <a:ln w="38100">
                <a:solidFill>
                  <a:srgbClr val="44669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직선 연결선 7">
                <a:extLst>
                  <a:ext uri="{FF2B5EF4-FFF2-40B4-BE49-F238E27FC236}">
                    <a16:creationId xmlns:a16="http://schemas.microsoft.com/office/drawing/2014/main" xmlns="" id="{4D124368-4E44-4630-8D09-619C07F65EB3}"/>
                  </a:ext>
                </a:extLst>
              </p:cNvPr>
              <p:cNvCxnSpPr/>
              <p:nvPr/>
            </p:nvCxnSpPr>
            <p:spPr>
              <a:xfrm flipV="1">
                <a:off x="8872151" y="-284206"/>
                <a:ext cx="284206" cy="284206"/>
              </a:xfrm>
              <a:prstGeom prst="line">
                <a:avLst/>
              </a:prstGeom>
              <a:ln w="38100">
                <a:solidFill>
                  <a:srgbClr val="44669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xmlns="" id="{54810754-770A-4060-A85F-A0FBC74EC80C}"/>
              </a:ext>
            </a:extLst>
          </p:cNvPr>
          <p:cNvGrpSpPr/>
          <p:nvPr/>
        </p:nvGrpSpPr>
        <p:grpSpPr>
          <a:xfrm>
            <a:off x="1909542" y="2986427"/>
            <a:ext cx="2059942" cy="507831"/>
            <a:chOff x="2550204" y="3200507"/>
            <a:chExt cx="2059942" cy="507831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xmlns="" id="{F3522AC2-2895-4CB1-9477-8C97C32C0D3B}"/>
                </a:ext>
              </a:extLst>
            </p:cNvPr>
            <p:cNvSpPr/>
            <p:nvPr/>
          </p:nvSpPr>
          <p:spPr>
            <a:xfrm>
              <a:off x="2698404" y="3200507"/>
              <a:ext cx="1911742" cy="5078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b="1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4669C"/>
                  </a:solidFill>
                  <a:latin typeface="아리따-돋움(TTF)-Light" panose="02020603020101020101" pitchFamily="18" charset="-127"/>
                  <a:ea typeface="아리따-돋움(TTF)-Light" panose="02020603020101020101" pitchFamily="18" charset="-127"/>
                </a:rPr>
                <a:t>Pro</a:t>
              </a:r>
              <a:r>
                <a:rPr lang="en-US" altLang="ko-KR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아리따-돋움(TTF)-Light" panose="02020603020101020101" pitchFamily="18" charset="-127"/>
                  <a:ea typeface="아리따-돋움(TTF)-Light" panose="02020603020101020101" pitchFamily="18" charset="-127"/>
                </a:rPr>
                <a:t>gress2</a:t>
              </a:r>
              <a:r>
                <a:rPr lang="en-US" altLang="ko-KR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아리따-돋움(TTF)-Light" panose="02020603020101020101" pitchFamily="18" charset="-127"/>
                  <a:ea typeface="아리따-돋움(TTF)-Light" panose="02020603020101020101" pitchFamily="18" charset="-127"/>
                </a:rPr>
                <a:t>: Model</a:t>
              </a:r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xmlns="" id="{F7ADE44F-FAA3-4095-88EA-7438048897E2}"/>
                </a:ext>
              </a:extLst>
            </p:cNvPr>
            <p:cNvGrpSpPr/>
            <p:nvPr/>
          </p:nvGrpSpPr>
          <p:grpSpPr>
            <a:xfrm>
              <a:off x="2550204" y="3200507"/>
              <a:ext cx="202453" cy="424543"/>
              <a:chOff x="8626081" y="-284206"/>
              <a:chExt cx="530276" cy="284206"/>
            </a:xfrm>
          </p:grpSpPr>
          <p:cxnSp>
            <p:nvCxnSpPr>
              <p:cNvPr id="13" name="직선 연결선 12">
                <a:extLst>
                  <a:ext uri="{FF2B5EF4-FFF2-40B4-BE49-F238E27FC236}">
                    <a16:creationId xmlns:a16="http://schemas.microsoft.com/office/drawing/2014/main" xmlns="" id="{B8372606-89BF-4A06-97BF-76351DFED960}"/>
                  </a:ext>
                </a:extLst>
              </p:cNvPr>
              <p:cNvCxnSpPr/>
              <p:nvPr/>
            </p:nvCxnSpPr>
            <p:spPr>
              <a:xfrm>
                <a:off x="8626081" y="-190094"/>
                <a:ext cx="247134" cy="185351"/>
              </a:xfrm>
              <a:prstGeom prst="line">
                <a:avLst/>
              </a:prstGeom>
              <a:ln w="38100">
                <a:solidFill>
                  <a:srgbClr val="44669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직선 연결선 13">
                <a:extLst>
                  <a:ext uri="{FF2B5EF4-FFF2-40B4-BE49-F238E27FC236}">
                    <a16:creationId xmlns:a16="http://schemas.microsoft.com/office/drawing/2014/main" xmlns="" id="{EE315A21-2DE5-4046-B9D1-7FBA04311018}"/>
                  </a:ext>
                </a:extLst>
              </p:cNvPr>
              <p:cNvCxnSpPr/>
              <p:nvPr/>
            </p:nvCxnSpPr>
            <p:spPr>
              <a:xfrm flipV="1">
                <a:off x="8872151" y="-284206"/>
                <a:ext cx="284206" cy="284206"/>
              </a:xfrm>
              <a:prstGeom prst="line">
                <a:avLst/>
              </a:prstGeom>
              <a:ln w="38100">
                <a:solidFill>
                  <a:srgbClr val="44669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DF796B20-2713-42F9-81F2-BF954A9E4561}"/>
              </a:ext>
            </a:extLst>
          </p:cNvPr>
          <p:cNvSpPr/>
          <p:nvPr/>
        </p:nvSpPr>
        <p:spPr>
          <a:xfrm>
            <a:off x="3013647" y="3692513"/>
            <a:ext cx="2217274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아리따-돋움(TTF)-Light" panose="02020603020101020101" pitchFamily="18" charset="-127"/>
                <a:ea typeface="아리따-돋움(TTF)-Light" panose="02020603020101020101" pitchFamily="18" charset="-127"/>
              </a:rPr>
              <a:t>Progress3</a:t>
            </a:r>
            <a:r>
              <a: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아리따-돋움(TTF)-Light" panose="02020603020101020101" pitchFamily="18" charset="-127"/>
                <a:ea typeface="아리따-돋움(TTF)-Light" panose="02020603020101020101" pitchFamily="18" charset="-127"/>
              </a:rPr>
              <a:t>: Evaluation</a:t>
            </a:r>
            <a:endParaRPr lang="en-US" altLang="ko-KR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아리따-돋움(TTF)-Light" panose="02020603020101020101" pitchFamily="18" charset="-127"/>
              <a:ea typeface="아리따-돋움(TTF)-Light" panose="02020603020101020101" pitchFamily="18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xmlns="" id="{B88324C3-8A4A-4457-B062-129E60E7A119}"/>
              </a:ext>
            </a:extLst>
          </p:cNvPr>
          <p:cNvGrpSpPr/>
          <p:nvPr/>
        </p:nvGrpSpPr>
        <p:grpSpPr>
          <a:xfrm>
            <a:off x="2865447" y="3692513"/>
            <a:ext cx="202453" cy="424543"/>
            <a:chOff x="8626081" y="-284206"/>
            <a:chExt cx="530276" cy="284206"/>
          </a:xfrm>
        </p:grpSpPr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xmlns="" id="{6BDA27A2-8C3F-4326-AE21-B29862C78880}"/>
                </a:ext>
              </a:extLst>
            </p:cNvPr>
            <p:cNvCxnSpPr/>
            <p:nvPr/>
          </p:nvCxnSpPr>
          <p:spPr>
            <a:xfrm>
              <a:off x="8626081" y="-190094"/>
              <a:ext cx="247134" cy="185351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xmlns="" id="{F9F84823-4401-4A2B-BAAA-0873E48B5400}"/>
                </a:ext>
              </a:extLst>
            </p:cNvPr>
            <p:cNvCxnSpPr/>
            <p:nvPr/>
          </p:nvCxnSpPr>
          <p:spPr>
            <a:xfrm flipV="1">
              <a:off x="8872151" y="-284206"/>
              <a:ext cx="284206" cy="28420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xmlns="" id="{4DB1DE5E-F80D-453D-95B4-6E4FE3FF1C29}"/>
              </a:ext>
            </a:extLst>
          </p:cNvPr>
          <p:cNvGrpSpPr/>
          <p:nvPr/>
        </p:nvGrpSpPr>
        <p:grpSpPr>
          <a:xfrm>
            <a:off x="4156463" y="4352484"/>
            <a:ext cx="2578289" cy="507831"/>
            <a:chOff x="3641069" y="4347398"/>
            <a:chExt cx="2578289" cy="507831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xmlns="" id="{75EBFF2D-A0BA-4721-B400-D45F3C5C947B}"/>
                </a:ext>
              </a:extLst>
            </p:cNvPr>
            <p:cNvSpPr/>
            <p:nvPr/>
          </p:nvSpPr>
          <p:spPr>
            <a:xfrm>
              <a:off x="3789269" y="4347398"/>
              <a:ext cx="2430089" cy="5078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아리따-돋움(TTF)-Light" panose="02020603020101020101" pitchFamily="18" charset="-127"/>
                  <a:ea typeface="아리따-돋움(TTF)-Light" panose="02020603020101020101" pitchFamily="18" charset="-127"/>
                </a:rPr>
                <a:t>Progress4</a:t>
              </a:r>
              <a:r>
                <a:rPr lang="en-US" altLang="ko-KR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아리따-돋움(TTF)-Light" panose="02020603020101020101" pitchFamily="18" charset="-127"/>
                  <a:ea typeface="아리따-돋움(TTF)-Light" panose="02020603020101020101" pitchFamily="18" charset="-127"/>
                </a:rPr>
                <a:t>: Visualization</a:t>
              </a:r>
            </a:p>
          </p:txBody>
        </p: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xmlns="" id="{791593ED-9EAE-4A89-BD6C-6D1FC697AF12}"/>
                </a:ext>
              </a:extLst>
            </p:cNvPr>
            <p:cNvGrpSpPr/>
            <p:nvPr/>
          </p:nvGrpSpPr>
          <p:grpSpPr>
            <a:xfrm>
              <a:off x="3641069" y="4347398"/>
              <a:ext cx="202453" cy="424543"/>
              <a:chOff x="8626081" y="-284206"/>
              <a:chExt cx="530276" cy="284206"/>
            </a:xfrm>
          </p:grpSpPr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xmlns="" id="{D2BD762F-D887-46CD-8345-27E1AB073C94}"/>
                  </a:ext>
                </a:extLst>
              </p:cNvPr>
              <p:cNvCxnSpPr/>
              <p:nvPr/>
            </p:nvCxnSpPr>
            <p:spPr>
              <a:xfrm>
                <a:off x="8626081" y="-190094"/>
                <a:ext cx="247134" cy="185351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xmlns="" id="{C0A2E58E-0548-4DE4-B95B-822E40FF9A99}"/>
                  </a:ext>
                </a:extLst>
              </p:cNvPr>
              <p:cNvCxnSpPr/>
              <p:nvPr/>
            </p:nvCxnSpPr>
            <p:spPr>
              <a:xfrm flipV="1">
                <a:off x="8872151" y="-284206"/>
                <a:ext cx="284206" cy="284206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xmlns="" id="{1BB07D20-5A1A-4C74-BD5F-9BA4DBC60ACC}"/>
              </a:ext>
            </a:extLst>
          </p:cNvPr>
          <p:cNvGrpSpPr/>
          <p:nvPr/>
        </p:nvGrpSpPr>
        <p:grpSpPr>
          <a:xfrm>
            <a:off x="269548" y="2051517"/>
            <a:ext cx="388917" cy="3050856"/>
            <a:chOff x="269548" y="2051517"/>
            <a:chExt cx="388917" cy="3050856"/>
          </a:xfrm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xmlns="" id="{4B228094-023F-4204-8827-E86C0A5B19C3}"/>
                </a:ext>
              </a:extLst>
            </p:cNvPr>
            <p:cNvSpPr/>
            <p:nvPr/>
          </p:nvSpPr>
          <p:spPr>
            <a:xfrm>
              <a:off x="269548" y="2051517"/>
              <a:ext cx="119124" cy="3050855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이등변 삼각형 37">
              <a:extLst>
                <a:ext uri="{FF2B5EF4-FFF2-40B4-BE49-F238E27FC236}">
                  <a16:creationId xmlns:a16="http://schemas.microsoft.com/office/drawing/2014/main" xmlns="" id="{CCBA50E3-45A4-4958-AA09-4117563B5806}"/>
                </a:ext>
              </a:extLst>
            </p:cNvPr>
            <p:cNvSpPr/>
            <p:nvPr/>
          </p:nvSpPr>
          <p:spPr>
            <a:xfrm>
              <a:off x="383743" y="2051518"/>
              <a:ext cx="229866" cy="160341"/>
            </a:xfrm>
            <a:prstGeom prst="triangle">
              <a:avLst>
                <a:gd name="adj" fmla="val 0"/>
              </a:avLst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이등변 삼각형 43">
              <a:extLst>
                <a:ext uri="{FF2B5EF4-FFF2-40B4-BE49-F238E27FC236}">
                  <a16:creationId xmlns:a16="http://schemas.microsoft.com/office/drawing/2014/main" xmlns="" id="{64CF06CD-0172-4A8B-96D5-6634B7DACD21}"/>
                </a:ext>
              </a:extLst>
            </p:cNvPr>
            <p:cNvSpPr/>
            <p:nvPr/>
          </p:nvSpPr>
          <p:spPr>
            <a:xfrm rot="10800000">
              <a:off x="390210" y="4934351"/>
              <a:ext cx="268255" cy="168022"/>
            </a:xfrm>
            <a:prstGeom prst="triangle">
              <a:avLst>
                <a:gd name="adj" fmla="val 100000"/>
              </a:avLst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xmlns="" id="{5C66BEDE-4F33-4A37-88E9-5D36D58F228B}"/>
              </a:ext>
            </a:extLst>
          </p:cNvPr>
          <p:cNvGrpSpPr/>
          <p:nvPr/>
        </p:nvGrpSpPr>
        <p:grpSpPr>
          <a:xfrm>
            <a:off x="11427461" y="2058189"/>
            <a:ext cx="379085" cy="3050856"/>
            <a:chOff x="269548" y="2051517"/>
            <a:chExt cx="379085" cy="3050856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xmlns="" id="{379F48C4-5BA4-4F5C-878D-673A08452C6E}"/>
                </a:ext>
              </a:extLst>
            </p:cNvPr>
            <p:cNvSpPr/>
            <p:nvPr/>
          </p:nvSpPr>
          <p:spPr>
            <a:xfrm>
              <a:off x="269548" y="2051517"/>
              <a:ext cx="119124" cy="3050855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이등변 삼각형 47">
              <a:extLst>
                <a:ext uri="{FF2B5EF4-FFF2-40B4-BE49-F238E27FC236}">
                  <a16:creationId xmlns:a16="http://schemas.microsoft.com/office/drawing/2014/main" xmlns="" id="{22A2BAB0-0968-48CF-926E-D60764F4B6D9}"/>
                </a:ext>
              </a:extLst>
            </p:cNvPr>
            <p:cNvSpPr/>
            <p:nvPr/>
          </p:nvSpPr>
          <p:spPr>
            <a:xfrm>
              <a:off x="383743" y="2051518"/>
              <a:ext cx="229866" cy="160341"/>
            </a:xfrm>
            <a:prstGeom prst="triangle">
              <a:avLst>
                <a:gd name="adj" fmla="val 0"/>
              </a:avLst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이등변 삼각형 48">
              <a:extLst>
                <a:ext uri="{FF2B5EF4-FFF2-40B4-BE49-F238E27FC236}">
                  <a16:creationId xmlns:a16="http://schemas.microsoft.com/office/drawing/2014/main" xmlns="" id="{6F514C05-2E2D-4126-83B9-74E705F630CD}"/>
                </a:ext>
              </a:extLst>
            </p:cNvPr>
            <p:cNvSpPr/>
            <p:nvPr/>
          </p:nvSpPr>
          <p:spPr>
            <a:xfrm rot="10800000">
              <a:off x="380378" y="4934351"/>
              <a:ext cx="268255" cy="168022"/>
            </a:xfrm>
            <a:prstGeom prst="triangle">
              <a:avLst>
                <a:gd name="adj" fmla="val 100000"/>
              </a:avLst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xmlns="" id="{9D08FD71-3EA4-46D7-A68A-7E4159FABD1F}"/>
              </a:ext>
            </a:extLst>
          </p:cNvPr>
          <p:cNvGrpSpPr/>
          <p:nvPr/>
        </p:nvGrpSpPr>
        <p:grpSpPr>
          <a:xfrm>
            <a:off x="8748233" y="1054133"/>
            <a:ext cx="2457724" cy="1194549"/>
            <a:chOff x="5069359" y="15216"/>
            <a:chExt cx="2457724" cy="1194549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xmlns="" id="{16E7C89C-D1A0-4855-8660-4C64FCFB551E}"/>
                </a:ext>
              </a:extLst>
            </p:cNvPr>
            <p:cNvSpPr txBox="1"/>
            <p:nvPr/>
          </p:nvSpPr>
          <p:spPr>
            <a:xfrm>
              <a:off x="5069359" y="101769"/>
              <a:ext cx="2457724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6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B  I  G</a:t>
              </a:r>
              <a:endParaRPr lang="ko-KR" altLang="en-US" sz="6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xmlns="" id="{97C09F09-E291-4F5B-9206-17093A2962D3}"/>
                </a:ext>
              </a:extLst>
            </p:cNvPr>
            <p:cNvSpPr/>
            <p:nvPr/>
          </p:nvSpPr>
          <p:spPr>
            <a:xfrm>
              <a:off x="5298630" y="25568"/>
              <a:ext cx="101601" cy="10160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xmlns="" id="{8BC9DB1B-0849-4043-9838-A17064282A26}"/>
                </a:ext>
              </a:extLst>
            </p:cNvPr>
            <p:cNvSpPr/>
            <p:nvPr/>
          </p:nvSpPr>
          <p:spPr>
            <a:xfrm>
              <a:off x="6295056" y="25568"/>
              <a:ext cx="101601" cy="10160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xmlns="" id="{7F25E2CD-1206-445D-A7BC-3CAB69D20FC3}"/>
                </a:ext>
              </a:extLst>
            </p:cNvPr>
            <p:cNvSpPr/>
            <p:nvPr/>
          </p:nvSpPr>
          <p:spPr>
            <a:xfrm>
              <a:off x="7291482" y="15216"/>
              <a:ext cx="101601" cy="10160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xmlns="" id="{229F0366-DC94-4ED8-BE79-753942441E16}"/>
              </a:ext>
            </a:extLst>
          </p:cNvPr>
          <p:cNvSpPr txBox="1"/>
          <p:nvPr/>
        </p:nvSpPr>
        <p:spPr>
          <a:xfrm>
            <a:off x="8977504" y="4934351"/>
            <a:ext cx="199285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아리따-돋움(TTF)-Light" panose="02020603020101020101" pitchFamily="18" charset="-127"/>
                <a:ea typeface="아리따-돋움(TTF)-Light" panose="02020603020101020101" pitchFamily="18" charset="-127"/>
              </a:rPr>
              <a:t> </a:t>
            </a:r>
            <a:r>
              <a:rPr lang="en-US" altLang="ko-KR" sz="6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아리따-돋움(TTF)-Light" panose="02020603020101020101" pitchFamily="18" charset="-127"/>
                <a:ea typeface="아리따-돋움(TTF)-Light" panose="02020603020101020101" pitchFamily="18" charset="-127"/>
              </a:rPr>
              <a:t>Data</a:t>
            </a:r>
            <a:endParaRPr lang="ko-KR" altLang="en-US" sz="6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아리따-돋움(TTF)-Light" panose="02020603020101020101" pitchFamily="18" charset="-127"/>
              <a:ea typeface="아리따-돋움(TTF)-Light" panose="02020603020101020101" pitchFamily="18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="" xmlns:a16="http://schemas.microsoft.com/office/drawing/2014/main" id="{48D06F82-12DC-4727-955A-17DFA6422558}"/>
              </a:ext>
            </a:extLst>
          </p:cNvPr>
          <p:cNvSpPr/>
          <p:nvPr/>
        </p:nvSpPr>
        <p:spPr>
          <a:xfrm>
            <a:off x="-91440" y="113820"/>
            <a:ext cx="182880" cy="68806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오디오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718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987"/>
    </mc:Choice>
    <mc:Fallback xmlns="">
      <p:transition spd="slow" advTm="209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705574F8-F920-45A1-960F-564DA8F31D88}"/>
              </a:ext>
            </a:extLst>
          </p:cNvPr>
          <p:cNvSpPr txBox="1"/>
          <p:nvPr/>
        </p:nvSpPr>
        <p:spPr>
          <a:xfrm>
            <a:off x="42848" y="294263"/>
            <a:ext cx="1758815" cy="307777"/>
          </a:xfrm>
          <a:prstGeom prst="rect">
            <a:avLst/>
          </a:prstGeom>
          <a:solidFill>
            <a:srgbClr val="355A96"/>
          </a:solidFill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3. Implementation</a:t>
            </a:r>
            <a:endParaRPr lang="ko-KR" altLang="en-US" sz="16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xmlns="" id="{CAED0D3B-67FA-40A0-9C7E-75489BBC7DD1}"/>
              </a:ext>
            </a:extLst>
          </p:cNvPr>
          <p:cNvSpPr/>
          <p:nvPr/>
        </p:nvSpPr>
        <p:spPr>
          <a:xfrm>
            <a:off x="1199414" y="1771417"/>
            <a:ext cx="10202779" cy="3664851"/>
          </a:xfrm>
          <a:prstGeom prst="rect">
            <a:avLst/>
          </a:prstGeom>
          <a:solidFill>
            <a:srgbClr val="355A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xmlns="" id="{B0CD3A08-B9C1-45B8-BE30-AA97B8BD968C}"/>
              </a:ext>
            </a:extLst>
          </p:cNvPr>
          <p:cNvSpPr/>
          <p:nvPr/>
        </p:nvSpPr>
        <p:spPr>
          <a:xfrm>
            <a:off x="0" y="2344153"/>
            <a:ext cx="12192000" cy="309211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23631734-654A-4EE2-B918-D2E215587F07}"/>
              </a:ext>
            </a:extLst>
          </p:cNvPr>
          <p:cNvSpPr/>
          <p:nvPr/>
        </p:nvSpPr>
        <p:spPr>
          <a:xfrm>
            <a:off x="91440" y="478720"/>
            <a:ext cx="34747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55A96"/>
                </a:solidFill>
                <a:latin typeface="아리따-돋움(TTF)-Light" panose="02020603020101020101" pitchFamily="18" charset="-127"/>
                <a:ea typeface="아리따-돋움(TTF)-Light" panose="02020603020101020101" pitchFamily="18" charset="-127"/>
              </a:rPr>
              <a:t>Crawler</a:t>
            </a:r>
            <a:endParaRPr lang="ko-KR" altLang="en-US" sz="3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355A96"/>
              </a:solidFill>
              <a:latin typeface="아리따-돋움(TTF)-Light" panose="02020603020101020101" pitchFamily="18" charset="-127"/>
              <a:ea typeface="아리따-돋움(TTF)-Light" panose="02020603020101020101" pitchFamily="18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xmlns="" id="{24B9253A-E9D5-465C-BDFC-C38EF3FFBE16}"/>
              </a:ext>
            </a:extLst>
          </p:cNvPr>
          <p:cNvSpPr/>
          <p:nvPr/>
        </p:nvSpPr>
        <p:spPr>
          <a:xfrm>
            <a:off x="-91440" y="104120"/>
            <a:ext cx="182880" cy="68806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xmlns="" id="{7A4B3E85-56EC-4834-8E84-99BF1BD50415}"/>
              </a:ext>
            </a:extLst>
          </p:cNvPr>
          <p:cNvSpPr/>
          <p:nvPr/>
        </p:nvSpPr>
        <p:spPr>
          <a:xfrm>
            <a:off x="0" y="6034497"/>
            <a:ext cx="12192000" cy="850490"/>
          </a:xfrm>
          <a:prstGeom prst="rect">
            <a:avLst/>
          </a:prstGeom>
          <a:solidFill>
            <a:srgbClr val="355A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D56695FD-C7F0-491F-8C18-E3B055ACADE7}"/>
              </a:ext>
            </a:extLst>
          </p:cNvPr>
          <p:cNvSpPr txBox="1"/>
          <p:nvPr/>
        </p:nvSpPr>
        <p:spPr>
          <a:xfrm>
            <a:off x="5515943" y="1242160"/>
            <a:ext cx="34747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rgbClr val="355A96"/>
                </a:solidFill>
              </a:rPr>
              <a:t>게임 </a:t>
            </a:r>
            <a:r>
              <a:rPr lang="ko-KR" altLang="en-US" sz="2800" dirty="0" smtClean="0">
                <a:solidFill>
                  <a:srgbClr val="355A96"/>
                </a:solidFill>
              </a:rPr>
              <a:t>선정</a:t>
            </a:r>
            <a:endParaRPr lang="ko-KR" altLang="en-US" sz="2800" dirty="0">
              <a:solidFill>
                <a:srgbClr val="355A96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AD9CD9FF-2C0E-4FD6-A5DD-468A196FFE7E}"/>
              </a:ext>
            </a:extLst>
          </p:cNvPr>
          <p:cNvSpPr txBox="1"/>
          <p:nvPr/>
        </p:nvSpPr>
        <p:spPr>
          <a:xfrm>
            <a:off x="1384120" y="4984755"/>
            <a:ext cx="3728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https</a:t>
            </a:r>
            <a:r>
              <a:rPr lang="en-US" altLang="ko-KR" dirty="0"/>
              <a:t>://opencritic.com/browse/pc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7D401E2B-7883-4FF2-B9A7-54E14C0691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5400" y="2442541"/>
            <a:ext cx="3905986" cy="253889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FC6D017F-E74F-46E2-85DB-D9C79B81C245}"/>
              </a:ext>
            </a:extLst>
          </p:cNvPr>
          <p:cNvSpPr txBox="1"/>
          <p:nvPr/>
        </p:nvSpPr>
        <p:spPr>
          <a:xfrm>
            <a:off x="6096000" y="3271875"/>
            <a:ext cx="492556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smtClean="0"/>
              <a:t>Steam</a:t>
            </a:r>
            <a:r>
              <a:rPr lang="ko-KR" altLang="en-US" sz="1600" dirty="0"/>
              <a:t>에 없는 게임을 제외하고 총 </a:t>
            </a:r>
            <a:r>
              <a:rPr lang="en-US" altLang="ko-KR" sz="1600" dirty="0"/>
              <a:t>81</a:t>
            </a:r>
            <a:r>
              <a:rPr lang="ko-KR" altLang="en-US" sz="1600" dirty="0"/>
              <a:t>개 선정 </a:t>
            </a:r>
            <a:endParaRPr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 sz="1600" dirty="0"/>
          </a:p>
        </p:txBody>
      </p:sp>
      <p:sp>
        <p:nvSpPr>
          <p:cNvPr id="13" name="직사각형 12">
            <a:extLst>
              <a:ext uri="{FF2B5EF4-FFF2-40B4-BE49-F238E27FC236}">
                <a16:creationId xmlns="" xmlns:a16="http://schemas.microsoft.com/office/drawing/2014/main" id="{48D06F82-12DC-4727-955A-17DFA6422558}"/>
              </a:ext>
            </a:extLst>
          </p:cNvPr>
          <p:cNvSpPr/>
          <p:nvPr/>
        </p:nvSpPr>
        <p:spPr>
          <a:xfrm>
            <a:off x="-91440" y="113820"/>
            <a:ext cx="182880" cy="68806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98" name="Picture 2" descr="오픈크리틱 - 나무위키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803" y="2616019"/>
            <a:ext cx="1905000" cy="1790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Top 100 Most Influential Music Blogs of 2018 |  ArtistDevelopmentAndProduction.com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0606" y="2879447"/>
            <a:ext cx="1877568" cy="1444847"/>
          </a:xfrm>
          <a:prstGeom prst="rect">
            <a:avLst/>
          </a:prstGeom>
        </p:spPr>
      </p:pic>
      <p:pic>
        <p:nvPicPr>
          <p:cNvPr id="8" name="오디오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054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218"/>
    </mc:Choice>
    <mc:Fallback xmlns="">
      <p:transition spd="slow" advTm="222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B76B29C2-EB3F-40FE-9908-8B93E4235B78}"/>
              </a:ext>
            </a:extLst>
          </p:cNvPr>
          <p:cNvSpPr txBox="1"/>
          <p:nvPr/>
        </p:nvSpPr>
        <p:spPr>
          <a:xfrm>
            <a:off x="42848" y="294263"/>
            <a:ext cx="1758815" cy="307777"/>
          </a:xfrm>
          <a:prstGeom prst="rect">
            <a:avLst/>
          </a:prstGeom>
          <a:solidFill>
            <a:srgbClr val="355A96"/>
          </a:solidFill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3. Implementation</a:t>
            </a:r>
            <a:endParaRPr lang="ko-KR" altLang="en-US" sz="16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48D06F82-12DC-4727-955A-17DFA6422558}"/>
              </a:ext>
            </a:extLst>
          </p:cNvPr>
          <p:cNvSpPr/>
          <p:nvPr/>
        </p:nvSpPr>
        <p:spPr>
          <a:xfrm>
            <a:off x="-91440" y="104120"/>
            <a:ext cx="182880" cy="68806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ABF26904-18C6-4777-B07D-99A5D2F8A480}"/>
              </a:ext>
            </a:extLst>
          </p:cNvPr>
          <p:cNvSpPr/>
          <p:nvPr/>
        </p:nvSpPr>
        <p:spPr>
          <a:xfrm>
            <a:off x="192470" y="1501900"/>
            <a:ext cx="2930874" cy="398820"/>
          </a:xfrm>
          <a:prstGeom prst="rect">
            <a:avLst/>
          </a:prstGeom>
          <a:solidFill>
            <a:srgbClr val="355A96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아리따-돋움(TTF)-Light" panose="02020603020101020101" pitchFamily="18" charset="-127"/>
                <a:ea typeface="아리따-돋움(TTF)-Light" panose="02020603020101020101" pitchFamily="18" charset="-127"/>
              </a:rPr>
              <a:t>Result</a:t>
            </a:r>
            <a:endParaRPr lang="ko-KR" altLang="en-US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아리따-돋움(TTF)-Light" panose="02020603020101020101" pitchFamily="18" charset="-127"/>
              <a:ea typeface="아리따-돋움(TTF)-Light" panose="02020603020101020101" pitchFamily="18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xmlns="" id="{CCAB9C50-DF0E-4566-B226-72E2DA13471E}"/>
              </a:ext>
            </a:extLst>
          </p:cNvPr>
          <p:cNvCxnSpPr/>
          <p:nvPr/>
        </p:nvCxnSpPr>
        <p:spPr>
          <a:xfrm>
            <a:off x="6400498" y="1900720"/>
            <a:ext cx="0" cy="4113902"/>
          </a:xfrm>
          <a:prstGeom prst="line">
            <a:avLst/>
          </a:prstGeom>
          <a:ln>
            <a:solidFill>
              <a:srgbClr val="355A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0E9DA1DA-45E8-4BEB-BEE6-85B2C5D2E03D}"/>
              </a:ext>
            </a:extLst>
          </p:cNvPr>
          <p:cNvSpPr/>
          <p:nvPr/>
        </p:nvSpPr>
        <p:spPr>
          <a:xfrm>
            <a:off x="91440" y="478720"/>
            <a:ext cx="34747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55A96"/>
                </a:solidFill>
                <a:latin typeface="아리따-돋움(TTF)-Light" panose="02020603020101020101" pitchFamily="18" charset="-127"/>
                <a:ea typeface="아리따-돋움(TTF)-Light" panose="02020603020101020101" pitchFamily="18" charset="-127"/>
              </a:rPr>
              <a:t>Crawler</a:t>
            </a:r>
            <a:endParaRPr lang="ko-KR" altLang="en-US" sz="3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355A96"/>
              </a:solidFill>
              <a:latin typeface="아리따-돋움(TTF)-Light" panose="02020603020101020101" pitchFamily="18" charset="-127"/>
              <a:ea typeface="아리따-돋움(TTF)-Light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45A58BB5-3577-4794-A9FB-7A16F8831C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2017" y="2047908"/>
            <a:ext cx="3533775" cy="381952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ABC1F19B-2A36-444D-A592-1F562942DBAF}"/>
              </a:ext>
            </a:extLst>
          </p:cNvPr>
          <p:cNvSpPr txBox="1"/>
          <p:nvPr/>
        </p:nvSpPr>
        <p:spPr>
          <a:xfrm>
            <a:off x="6842761" y="3536307"/>
            <a:ext cx="4642034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게임</a:t>
            </a:r>
            <a:r>
              <a:rPr lang="en-US" altLang="ko-KR" dirty="0"/>
              <a:t>Id</a:t>
            </a:r>
            <a:r>
              <a:rPr lang="ko-KR" altLang="en-US" dirty="0"/>
              <a:t>와 제목을 포함한 </a:t>
            </a:r>
            <a:r>
              <a:rPr lang="en-US" altLang="ko-KR" dirty="0"/>
              <a:t>csv </a:t>
            </a:r>
            <a:r>
              <a:rPr lang="ko-KR" altLang="en-US" dirty="0"/>
              <a:t>파일을 생성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="" xmlns:a16="http://schemas.microsoft.com/office/drawing/2014/main" id="{48D06F82-12DC-4727-955A-17DFA6422558}"/>
              </a:ext>
            </a:extLst>
          </p:cNvPr>
          <p:cNvSpPr/>
          <p:nvPr/>
        </p:nvSpPr>
        <p:spPr>
          <a:xfrm>
            <a:off x="-91440" y="113820"/>
            <a:ext cx="182880" cy="68806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오디오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249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692"/>
    </mc:Choice>
    <mc:Fallback xmlns="">
      <p:transition spd="slow" advTm="106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982</TotalTime>
  <Words>1068</Words>
  <Application>Microsoft Office PowerPoint</Application>
  <PresentationFormat>와이드스크린</PresentationFormat>
  <Paragraphs>263</Paragraphs>
  <Slides>31</Slides>
  <Notes>31</Notes>
  <HiddenSlides>0</HiddenSlides>
  <MMClips>35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38" baseType="lpstr">
      <vt:lpstr>아리따-돋움(TTF)-Light</vt:lpstr>
      <vt:lpstr>KoPub돋움체 Bold</vt:lpstr>
      <vt:lpstr>맑은 고딕</vt:lpstr>
      <vt:lpstr>Times New Roman</vt:lpstr>
      <vt:lpstr>a대한늬우스L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choe hanna</dc:creator>
  <cp:lastModifiedBy>dudwls12127@gmail.com</cp:lastModifiedBy>
  <cp:revision>191</cp:revision>
  <dcterms:created xsi:type="dcterms:W3CDTF">2019-06-13T11:05:42Z</dcterms:created>
  <dcterms:modified xsi:type="dcterms:W3CDTF">2020-12-14T11:58:31Z</dcterms:modified>
</cp:coreProperties>
</file>